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7" r:id="rId3"/>
    <p:sldId id="259" r:id="rId4"/>
    <p:sldId id="261" r:id="rId5"/>
    <p:sldId id="262" r:id="rId6"/>
    <p:sldId id="263" r:id="rId7"/>
    <p:sldId id="276" r:id="rId8"/>
    <p:sldId id="277" r:id="rId9"/>
    <p:sldId id="278" r:id="rId10"/>
    <p:sldId id="267" r:id="rId11"/>
    <p:sldId id="270" r:id="rId12"/>
    <p:sldId id="272" r:id="rId13"/>
    <p:sldId id="271" r:id="rId14"/>
    <p:sldId id="273" r:id="rId15"/>
    <p:sldId id="274" r:id="rId16"/>
    <p:sldId id="281" r:id="rId17"/>
    <p:sldId id="282" r:id="rId18"/>
    <p:sldId id="283" r:id="rId19"/>
    <p:sldId id="280" r:id="rId20"/>
    <p:sldId id="279"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66" d="100"/>
          <a:sy n="66" d="100"/>
        </p:scale>
        <p:origin x="-864" y="-96"/>
      </p:cViewPr>
      <p:guideLst>
        <p:guide orient="horz" pos="2160"/>
        <p:guide pos="2880"/>
      </p:guideLst>
    </p:cSldViewPr>
  </p:slideViewPr>
  <p:outlineViewPr>
    <p:cViewPr>
      <p:scale>
        <a:sx n="33" d="100"/>
        <a:sy n="33" d="100"/>
      </p:scale>
      <p:origin x="0" y="1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05C74-85E1-4D48-BD42-511BED31C694}"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s-VE"/>
        </a:p>
      </dgm:t>
    </dgm:pt>
    <dgm:pt modelId="{DE152464-9EF7-4160-A62F-1A7B738FC90D}">
      <dgm:prSet phldrT="[Texto]" custT="1"/>
      <dgm:spPr/>
      <dgm:t>
        <a:bodyPr/>
        <a:lstStyle/>
        <a:p>
          <a:r>
            <a:rPr lang="es-VE" sz="2000" dirty="0" smtClean="0"/>
            <a:t>Necesidad de:</a:t>
          </a:r>
          <a:endParaRPr lang="es-VE" sz="2000" i="1" dirty="0">
            <a:latin typeface="Arial" pitchFamily="34" charset="0"/>
            <a:cs typeface="Arial" pitchFamily="34" charset="0"/>
          </a:endParaRPr>
        </a:p>
      </dgm:t>
    </dgm:pt>
    <dgm:pt modelId="{8D89CFDE-F122-461A-8FE8-C28F0165E7A6}" type="parTrans" cxnId="{C7DE7FCA-9828-4473-B069-E740D141E30E}">
      <dgm:prSet/>
      <dgm:spPr/>
      <dgm:t>
        <a:bodyPr/>
        <a:lstStyle/>
        <a:p>
          <a:endParaRPr lang="es-VE" sz="2000">
            <a:latin typeface="Arial" pitchFamily="34" charset="0"/>
            <a:cs typeface="Arial" pitchFamily="34" charset="0"/>
          </a:endParaRPr>
        </a:p>
      </dgm:t>
    </dgm:pt>
    <dgm:pt modelId="{4099F957-0EE1-4360-82B3-FCE17F343031}" type="sibTrans" cxnId="{C7DE7FCA-9828-4473-B069-E740D141E30E}">
      <dgm:prSet/>
      <dgm:spPr/>
      <dgm:t>
        <a:bodyPr/>
        <a:lstStyle/>
        <a:p>
          <a:endParaRPr lang="es-VE" sz="2000">
            <a:latin typeface="Arial" pitchFamily="34" charset="0"/>
            <a:cs typeface="Arial" pitchFamily="34" charset="0"/>
          </a:endParaRPr>
        </a:p>
      </dgm:t>
    </dgm:pt>
    <dgm:pt modelId="{5414A0D7-D0A8-4FAB-A95F-EBA3ABA3974C}">
      <dgm:prSet phldrT="[Texto]" custT="1"/>
      <dgm:spPr/>
      <dgm:t>
        <a:bodyPr/>
        <a:lstStyle/>
        <a:p>
          <a:r>
            <a:rPr lang="es-VE" sz="1400" b="1" dirty="0" smtClean="0"/>
            <a:t>1. Estandarizar procesos de Ingreso – </a:t>
          </a:r>
          <a:r>
            <a:rPr lang="es-VE" sz="1400" b="1" dirty="0" err="1" smtClean="0"/>
            <a:t>Mtto</a:t>
          </a:r>
          <a:r>
            <a:rPr lang="es-VE" sz="1400" b="1" dirty="0" smtClean="0"/>
            <a:t> - Reincorporación </a:t>
          </a:r>
          <a:endParaRPr lang="es-VE" sz="1400" b="1" dirty="0">
            <a:latin typeface="Arial" pitchFamily="34" charset="0"/>
            <a:cs typeface="Arial" pitchFamily="34" charset="0"/>
          </a:endParaRPr>
        </a:p>
      </dgm:t>
    </dgm:pt>
    <dgm:pt modelId="{D361BB7C-B422-49E8-BFAA-4E33E8B86548}" type="parTrans" cxnId="{5CEEC7E2-B6C9-4660-BBB4-E4CB6A82C20B}">
      <dgm:prSet/>
      <dgm:spPr/>
      <dgm:t>
        <a:bodyPr/>
        <a:lstStyle/>
        <a:p>
          <a:endParaRPr lang="es-VE" sz="2000">
            <a:latin typeface="Arial" pitchFamily="34" charset="0"/>
            <a:cs typeface="Arial" pitchFamily="34" charset="0"/>
          </a:endParaRPr>
        </a:p>
      </dgm:t>
    </dgm:pt>
    <dgm:pt modelId="{78B5B1B6-1512-4D3E-B786-1AAFFDD15AA6}" type="sibTrans" cxnId="{5CEEC7E2-B6C9-4660-BBB4-E4CB6A82C20B}">
      <dgm:prSet/>
      <dgm:spPr/>
      <dgm:t>
        <a:bodyPr/>
        <a:lstStyle/>
        <a:p>
          <a:endParaRPr lang="es-VE" sz="2000">
            <a:latin typeface="Arial" pitchFamily="34" charset="0"/>
            <a:cs typeface="Arial" pitchFamily="34" charset="0"/>
          </a:endParaRPr>
        </a:p>
      </dgm:t>
    </dgm:pt>
    <dgm:pt modelId="{6FFFBD0C-6B74-4A00-B5C9-246A83980527}">
      <dgm:prSet custT="1"/>
      <dgm:spPr/>
      <dgm:t>
        <a:bodyPr/>
        <a:lstStyle/>
        <a:p>
          <a:r>
            <a:rPr lang="es-VE" sz="1400" b="1" dirty="0" smtClean="0"/>
            <a:t>2. Profesionalizar la atención</a:t>
          </a:r>
          <a:endParaRPr lang="es-VE" sz="1400" b="1" dirty="0"/>
        </a:p>
      </dgm:t>
    </dgm:pt>
    <dgm:pt modelId="{DC55593C-9F0F-4F6E-9361-290F0C13F78F}" type="parTrans" cxnId="{B9C5E5D3-D8EF-42C7-8E3E-98C0826582F2}">
      <dgm:prSet/>
      <dgm:spPr/>
      <dgm:t>
        <a:bodyPr/>
        <a:lstStyle/>
        <a:p>
          <a:endParaRPr lang="es-VE"/>
        </a:p>
      </dgm:t>
    </dgm:pt>
    <dgm:pt modelId="{641D277B-A983-45BE-818A-E0245EA90B72}" type="sibTrans" cxnId="{B9C5E5D3-D8EF-42C7-8E3E-98C0826582F2}">
      <dgm:prSet/>
      <dgm:spPr/>
      <dgm:t>
        <a:bodyPr/>
        <a:lstStyle/>
        <a:p>
          <a:endParaRPr lang="es-VE"/>
        </a:p>
      </dgm:t>
    </dgm:pt>
    <dgm:pt modelId="{1A7CAA87-B3BF-4F85-8101-E674754C5878}">
      <dgm:prSet custT="1"/>
      <dgm:spPr/>
      <dgm:t>
        <a:bodyPr/>
        <a:lstStyle/>
        <a:p>
          <a:r>
            <a:rPr lang="es-VE" sz="1400" b="1" dirty="0" smtClean="0"/>
            <a:t>3. Sistematizar proceso de captación y formación del personal que atiende a los NNA</a:t>
          </a:r>
          <a:endParaRPr lang="es-VE" sz="1400" b="1" dirty="0"/>
        </a:p>
      </dgm:t>
    </dgm:pt>
    <dgm:pt modelId="{F4E3A6C1-04D3-4731-B561-39A3AD83783C}" type="parTrans" cxnId="{CFE275E6-4938-4AF1-832D-3E3FE678D1FB}">
      <dgm:prSet/>
      <dgm:spPr/>
      <dgm:t>
        <a:bodyPr/>
        <a:lstStyle/>
        <a:p>
          <a:endParaRPr lang="es-VE"/>
        </a:p>
      </dgm:t>
    </dgm:pt>
    <dgm:pt modelId="{FDE7016B-FDFD-4F00-B2C3-BBD72BB15207}" type="sibTrans" cxnId="{CFE275E6-4938-4AF1-832D-3E3FE678D1FB}">
      <dgm:prSet/>
      <dgm:spPr/>
      <dgm:t>
        <a:bodyPr/>
        <a:lstStyle/>
        <a:p>
          <a:endParaRPr lang="es-VE"/>
        </a:p>
      </dgm:t>
    </dgm:pt>
    <dgm:pt modelId="{AC7290F8-72C8-46BE-A1D8-D4682097B679}">
      <dgm:prSet custT="1"/>
      <dgm:spPr/>
      <dgm:t>
        <a:bodyPr/>
        <a:lstStyle/>
        <a:p>
          <a:r>
            <a:rPr lang="es-VE" sz="1400" b="1" smtClean="0"/>
            <a:t>4. Sistematizar los procesos de atención de los NNA y J y de sus familias</a:t>
          </a:r>
          <a:endParaRPr lang="es-VE" sz="1400" b="1"/>
        </a:p>
      </dgm:t>
    </dgm:pt>
    <dgm:pt modelId="{4F24D11C-E834-4826-BCE9-2543327E552A}" type="parTrans" cxnId="{AF4E223C-8560-402B-A6F9-6D88398CB657}">
      <dgm:prSet/>
      <dgm:spPr/>
      <dgm:t>
        <a:bodyPr/>
        <a:lstStyle/>
        <a:p>
          <a:endParaRPr lang="es-VE"/>
        </a:p>
      </dgm:t>
    </dgm:pt>
    <dgm:pt modelId="{54F88A33-5027-4D9B-812C-17ADED91D974}" type="sibTrans" cxnId="{AF4E223C-8560-402B-A6F9-6D88398CB657}">
      <dgm:prSet/>
      <dgm:spPr/>
      <dgm:t>
        <a:bodyPr/>
        <a:lstStyle/>
        <a:p>
          <a:endParaRPr lang="es-VE"/>
        </a:p>
      </dgm:t>
    </dgm:pt>
    <dgm:pt modelId="{7AFB1F28-F7D4-44E5-AC17-869DA7957774}" type="pres">
      <dgm:prSet presAssocID="{DC905C74-85E1-4D48-BD42-511BED31C694}" presName="Name0" presStyleCnt="0">
        <dgm:presLayoutVars>
          <dgm:chMax val="1"/>
          <dgm:dir/>
          <dgm:animLvl val="ctr"/>
          <dgm:resizeHandles val="exact"/>
        </dgm:presLayoutVars>
      </dgm:prSet>
      <dgm:spPr/>
      <dgm:t>
        <a:bodyPr/>
        <a:lstStyle/>
        <a:p>
          <a:endParaRPr lang="es-VE"/>
        </a:p>
      </dgm:t>
    </dgm:pt>
    <dgm:pt modelId="{27BF6451-DC76-4FFB-8797-F9F84426406C}" type="pres">
      <dgm:prSet presAssocID="{DE152464-9EF7-4160-A62F-1A7B738FC90D}" presName="centerShape" presStyleLbl="node0" presStyleIdx="0" presStyleCnt="1"/>
      <dgm:spPr/>
      <dgm:t>
        <a:bodyPr/>
        <a:lstStyle/>
        <a:p>
          <a:endParaRPr lang="es-VE"/>
        </a:p>
      </dgm:t>
    </dgm:pt>
    <dgm:pt modelId="{3B005BE3-F357-4519-ADE1-9B55FFB13151}" type="pres">
      <dgm:prSet presAssocID="{5414A0D7-D0A8-4FAB-A95F-EBA3ABA3974C}" presName="node" presStyleLbl="node1" presStyleIdx="0" presStyleCnt="4" custScaleX="148823">
        <dgm:presLayoutVars>
          <dgm:bulletEnabled val="1"/>
        </dgm:presLayoutVars>
      </dgm:prSet>
      <dgm:spPr/>
      <dgm:t>
        <a:bodyPr/>
        <a:lstStyle/>
        <a:p>
          <a:endParaRPr lang="es-VE"/>
        </a:p>
      </dgm:t>
    </dgm:pt>
    <dgm:pt modelId="{631E64F3-9C45-463C-B654-7C05864FB8FD}" type="pres">
      <dgm:prSet presAssocID="{5414A0D7-D0A8-4FAB-A95F-EBA3ABA3974C}" presName="dummy" presStyleCnt="0"/>
      <dgm:spPr/>
    </dgm:pt>
    <dgm:pt modelId="{68F2AF09-4EB0-4089-BE84-379E8478CEBE}" type="pres">
      <dgm:prSet presAssocID="{78B5B1B6-1512-4D3E-B786-1AAFFDD15AA6}" presName="sibTrans" presStyleLbl="sibTrans2D1" presStyleIdx="0" presStyleCnt="4"/>
      <dgm:spPr/>
      <dgm:t>
        <a:bodyPr/>
        <a:lstStyle/>
        <a:p>
          <a:endParaRPr lang="es-VE"/>
        </a:p>
      </dgm:t>
    </dgm:pt>
    <dgm:pt modelId="{D53FCC53-ABB8-46F7-881E-340C4C746211}" type="pres">
      <dgm:prSet presAssocID="{6FFFBD0C-6B74-4A00-B5C9-246A83980527}" presName="node" presStyleLbl="node1" presStyleIdx="1" presStyleCnt="4" custScaleX="155386" custScaleY="119496">
        <dgm:presLayoutVars>
          <dgm:bulletEnabled val="1"/>
        </dgm:presLayoutVars>
      </dgm:prSet>
      <dgm:spPr/>
      <dgm:t>
        <a:bodyPr/>
        <a:lstStyle/>
        <a:p>
          <a:endParaRPr lang="es-VE"/>
        </a:p>
      </dgm:t>
    </dgm:pt>
    <dgm:pt modelId="{4B010594-6D02-4C06-9959-25280D0A901B}" type="pres">
      <dgm:prSet presAssocID="{6FFFBD0C-6B74-4A00-B5C9-246A83980527}" presName="dummy" presStyleCnt="0"/>
      <dgm:spPr/>
    </dgm:pt>
    <dgm:pt modelId="{8B789AA9-DBD0-478B-9A65-1700A68BE9BD}" type="pres">
      <dgm:prSet presAssocID="{641D277B-A983-45BE-818A-E0245EA90B72}" presName="sibTrans" presStyleLbl="sibTrans2D1" presStyleIdx="1" presStyleCnt="4"/>
      <dgm:spPr/>
      <dgm:t>
        <a:bodyPr/>
        <a:lstStyle/>
        <a:p>
          <a:endParaRPr lang="es-VE"/>
        </a:p>
      </dgm:t>
    </dgm:pt>
    <dgm:pt modelId="{6C6BFB04-A799-4F01-874B-06D86D270E2B}" type="pres">
      <dgm:prSet presAssocID="{1A7CAA87-B3BF-4F85-8101-E674754C5878}" presName="node" presStyleLbl="node1" presStyleIdx="2" presStyleCnt="4" custScaleX="186822">
        <dgm:presLayoutVars>
          <dgm:bulletEnabled val="1"/>
        </dgm:presLayoutVars>
      </dgm:prSet>
      <dgm:spPr/>
      <dgm:t>
        <a:bodyPr/>
        <a:lstStyle/>
        <a:p>
          <a:endParaRPr lang="es-VE"/>
        </a:p>
      </dgm:t>
    </dgm:pt>
    <dgm:pt modelId="{05873231-E371-4CDC-9D6D-05930E7763E9}" type="pres">
      <dgm:prSet presAssocID="{1A7CAA87-B3BF-4F85-8101-E674754C5878}" presName="dummy" presStyleCnt="0"/>
      <dgm:spPr/>
    </dgm:pt>
    <dgm:pt modelId="{F5567BE9-0FDC-42CF-A506-D0F218D16A08}" type="pres">
      <dgm:prSet presAssocID="{FDE7016B-FDFD-4F00-B2C3-BBD72BB15207}" presName="sibTrans" presStyleLbl="sibTrans2D1" presStyleIdx="2" presStyleCnt="4"/>
      <dgm:spPr/>
      <dgm:t>
        <a:bodyPr/>
        <a:lstStyle/>
        <a:p>
          <a:endParaRPr lang="es-VE"/>
        </a:p>
      </dgm:t>
    </dgm:pt>
    <dgm:pt modelId="{3CE2BBAB-29EE-454C-B7F6-FAC38BE363CD}" type="pres">
      <dgm:prSet presAssocID="{AC7290F8-72C8-46BE-A1D8-D4682097B679}" presName="node" presStyleLbl="node1" presStyleIdx="3" presStyleCnt="4" custScaleX="136346">
        <dgm:presLayoutVars>
          <dgm:bulletEnabled val="1"/>
        </dgm:presLayoutVars>
      </dgm:prSet>
      <dgm:spPr/>
      <dgm:t>
        <a:bodyPr/>
        <a:lstStyle/>
        <a:p>
          <a:endParaRPr lang="es-VE"/>
        </a:p>
      </dgm:t>
    </dgm:pt>
    <dgm:pt modelId="{88057523-91B9-4113-B77C-EF78B96A0988}" type="pres">
      <dgm:prSet presAssocID="{AC7290F8-72C8-46BE-A1D8-D4682097B679}" presName="dummy" presStyleCnt="0"/>
      <dgm:spPr/>
    </dgm:pt>
    <dgm:pt modelId="{470EA6CC-6EA8-47AE-9ABA-080071C7DCDF}" type="pres">
      <dgm:prSet presAssocID="{54F88A33-5027-4D9B-812C-17ADED91D974}" presName="sibTrans" presStyleLbl="sibTrans2D1" presStyleIdx="3" presStyleCnt="4"/>
      <dgm:spPr/>
      <dgm:t>
        <a:bodyPr/>
        <a:lstStyle/>
        <a:p>
          <a:endParaRPr lang="es-VE"/>
        </a:p>
      </dgm:t>
    </dgm:pt>
  </dgm:ptLst>
  <dgm:cxnLst>
    <dgm:cxn modelId="{5CEEC7E2-B6C9-4660-BBB4-E4CB6A82C20B}" srcId="{DE152464-9EF7-4160-A62F-1A7B738FC90D}" destId="{5414A0D7-D0A8-4FAB-A95F-EBA3ABA3974C}" srcOrd="0" destOrd="0" parTransId="{D361BB7C-B422-49E8-BFAA-4E33E8B86548}" sibTransId="{78B5B1B6-1512-4D3E-B786-1AAFFDD15AA6}"/>
    <dgm:cxn modelId="{1AE256A5-51EB-40EB-BD88-129ECE24E698}" type="presOf" srcId="{78B5B1B6-1512-4D3E-B786-1AAFFDD15AA6}" destId="{68F2AF09-4EB0-4089-BE84-379E8478CEBE}" srcOrd="0" destOrd="0" presId="urn:microsoft.com/office/officeart/2005/8/layout/radial6"/>
    <dgm:cxn modelId="{5C1A095C-C0C9-40BA-B7D2-221682854BFE}" type="presOf" srcId="{FDE7016B-FDFD-4F00-B2C3-BBD72BB15207}" destId="{F5567BE9-0FDC-42CF-A506-D0F218D16A08}" srcOrd="0" destOrd="0" presId="urn:microsoft.com/office/officeart/2005/8/layout/radial6"/>
    <dgm:cxn modelId="{1C7E844A-FAE1-4E4E-89C9-44B2D459F55B}" type="presOf" srcId="{6FFFBD0C-6B74-4A00-B5C9-246A83980527}" destId="{D53FCC53-ABB8-46F7-881E-340C4C746211}" srcOrd="0" destOrd="0" presId="urn:microsoft.com/office/officeart/2005/8/layout/radial6"/>
    <dgm:cxn modelId="{B9C5E5D3-D8EF-42C7-8E3E-98C0826582F2}" srcId="{DE152464-9EF7-4160-A62F-1A7B738FC90D}" destId="{6FFFBD0C-6B74-4A00-B5C9-246A83980527}" srcOrd="1" destOrd="0" parTransId="{DC55593C-9F0F-4F6E-9361-290F0C13F78F}" sibTransId="{641D277B-A983-45BE-818A-E0245EA90B72}"/>
    <dgm:cxn modelId="{CFBF87E7-1882-4A56-8816-5F3FD9FEA683}" type="presOf" srcId="{DC905C74-85E1-4D48-BD42-511BED31C694}" destId="{7AFB1F28-F7D4-44E5-AC17-869DA7957774}" srcOrd="0" destOrd="0" presId="urn:microsoft.com/office/officeart/2005/8/layout/radial6"/>
    <dgm:cxn modelId="{5712F7E8-7778-4362-8C53-8F55BA6DEE61}" type="presOf" srcId="{1A7CAA87-B3BF-4F85-8101-E674754C5878}" destId="{6C6BFB04-A799-4F01-874B-06D86D270E2B}" srcOrd="0" destOrd="0" presId="urn:microsoft.com/office/officeart/2005/8/layout/radial6"/>
    <dgm:cxn modelId="{CFE275E6-4938-4AF1-832D-3E3FE678D1FB}" srcId="{DE152464-9EF7-4160-A62F-1A7B738FC90D}" destId="{1A7CAA87-B3BF-4F85-8101-E674754C5878}" srcOrd="2" destOrd="0" parTransId="{F4E3A6C1-04D3-4731-B561-39A3AD83783C}" sibTransId="{FDE7016B-FDFD-4F00-B2C3-BBD72BB15207}"/>
    <dgm:cxn modelId="{C7DE7FCA-9828-4473-B069-E740D141E30E}" srcId="{DC905C74-85E1-4D48-BD42-511BED31C694}" destId="{DE152464-9EF7-4160-A62F-1A7B738FC90D}" srcOrd="0" destOrd="0" parTransId="{8D89CFDE-F122-461A-8FE8-C28F0165E7A6}" sibTransId="{4099F957-0EE1-4360-82B3-FCE17F343031}"/>
    <dgm:cxn modelId="{25D05803-52F1-4BA2-9DFE-F68CE76BBA0C}" type="presOf" srcId="{54F88A33-5027-4D9B-812C-17ADED91D974}" destId="{470EA6CC-6EA8-47AE-9ABA-080071C7DCDF}" srcOrd="0" destOrd="0" presId="urn:microsoft.com/office/officeart/2005/8/layout/radial6"/>
    <dgm:cxn modelId="{AF4E223C-8560-402B-A6F9-6D88398CB657}" srcId="{DE152464-9EF7-4160-A62F-1A7B738FC90D}" destId="{AC7290F8-72C8-46BE-A1D8-D4682097B679}" srcOrd="3" destOrd="0" parTransId="{4F24D11C-E834-4826-BCE9-2543327E552A}" sibTransId="{54F88A33-5027-4D9B-812C-17ADED91D974}"/>
    <dgm:cxn modelId="{78F32759-68BD-4361-A026-57FEF1347907}" type="presOf" srcId="{5414A0D7-D0A8-4FAB-A95F-EBA3ABA3974C}" destId="{3B005BE3-F357-4519-ADE1-9B55FFB13151}" srcOrd="0" destOrd="0" presId="urn:microsoft.com/office/officeart/2005/8/layout/radial6"/>
    <dgm:cxn modelId="{CD7333C1-8748-4B02-B86E-880A09E6E43A}" type="presOf" srcId="{DE152464-9EF7-4160-A62F-1A7B738FC90D}" destId="{27BF6451-DC76-4FFB-8797-F9F84426406C}" srcOrd="0" destOrd="0" presId="urn:microsoft.com/office/officeart/2005/8/layout/radial6"/>
    <dgm:cxn modelId="{07E0E322-28E4-4B02-865A-4D83BDFE816E}" type="presOf" srcId="{AC7290F8-72C8-46BE-A1D8-D4682097B679}" destId="{3CE2BBAB-29EE-454C-B7F6-FAC38BE363CD}" srcOrd="0" destOrd="0" presId="urn:microsoft.com/office/officeart/2005/8/layout/radial6"/>
    <dgm:cxn modelId="{3E94FA90-EDFD-4E1A-87F2-E5022D1BA6FB}" type="presOf" srcId="{641D277B-A983-45BE-818A-E0245EA90B72}" destId="{8B789AA9-DBD0-478B-9A65-1700A68BE9BD}" srcOrd="0" destOrd="0" presId="urn:microsoft.com/office/officeart/2005/8/layout/radial6"/>
    <dgm:cxn modelId="{9D2CA0ED-4A32-46B6-BA7E-015617536519}" type="presParOf" srcId="{7AFB1F28-F7D4-44E5-AC17-869DA7957774}" destId="{27BF6451-DC76-4FFB-8797-F9F84426406C}" srcOrd="0" destOrd="0" presId="urn:microsoft.com/office/officeart/2005/8/layout/radial6"/>
    <dgm:cxn modelId="{1776115A-8246-4878-B095-8C0BD04CB86C}" type="presParOf" srcId="{7AFB1F28-F7D4-44E5-AC17-869DA7957774}" destId="{3B005BE3-F357-4519-ADE1-9B55FFB13151}" srcOrd="1" destOrd="0" presId="urn:microsoft.com/office/officeart/2005/8/layout/radial6"/>
    <dgm:cxn modelId="{5EEA4109-EFD7-4BC3-BF16-70D49FAEF8C1}" type="presParOf" srcId="{7AFB1F28-F7D4-44E5-AC17-869DA7957774}" destId="{631E64F3-9C45-463C-B654-7C05864FB8FD}" srcOrd="2" destOrd="0" presId="urn:microsoft.com/office/officeart/2005/8/layout/radial6"/>
    <dgm:cxn modelId="{2512E200-6A80-48F0-8EA5-BCAB48557851}" type="presParOf" srcId="{7AFB1F28-F7D4-44E5-AC17-869DA7957774}" destId="{68F2AF09-4EB0-4089-BE84-379E8478CEBE}" srcOrd="3" destOrd="0" presId="urn:microsoft.com/office/officeart/2005/8/layout/radial6"/>
    <dgm:cxn modelId="{F7777982-30DB-4C09-8F07-D8E5461B4342}" type="presParOf" srcId="{7AFB1F28-F7D4-44E5-AC17-869DA7957774}" destId="{D53FCC53-ABB8-46F7-881E-340C4C746211}" srcOrd="4" destOrd="0" presId="urn:microsoft.com/office/officeart/2005/8/layout/radial6"/>
    <dgm:cxn modelId="{434522A3-327E-4E78-A83F-BC7A30F82EC2}" type="presParOf" srcId="{7AFB1F28-F7D4-44E5-AC17-869DA7957774}" destId="{4B010594-6D02-4C06-9959-25280D0A901B}" srcOrd="5" destOrd="0" presId="urn:microsoft.com/office/officeart/2005/8/layout/radial6"/>
    <dgm:cxn modelId="{553BBD21-859B-4774-9CC7-79D35D764A3E}" type="presParOf" srcId="{7AFB1F28-F7D4-44E5-AC17-869DA7957774}" destId="{8B789AA9-DBD0-478B-9A65-1700A68BE9BD}" srcOrd="6" destOrd="0" presId="urn:microsoft.com/office/officeart/2005/8/layout/radial6"/>
    <dgm:cxn modelId="{49BE1C5A-7077-402B-B611-3BE7A4BEFBAC}" type="presParOf" srcId="{7AFB1F28-F7D4-44E5-AC17-869DA7957774}" destId="{6C6BFB04-A799-4F01-874B-06D86D270E2B}" srcOrd="7" destOrd="0" presId="urn:microsoft.com/office/officeart/2005/8/layout/radial6"/>
    <dgm:cxn modelId="{BC92293A-F180-439B-8A2A-061AF95B61E2}" type="presParOf" srcId="{7AFB1F28-F7D4-44E5-AC17-869DA7957774}" destId="{05873231-E371-4CDC-9D6D-05930E7763E9}" srcOrd="8" destOrd="0" presId="urn:microsoft.com/office/officeart/2005/8/layout/radial6"/>
    <dgm:cxn modelId="{FBDD10F5-9054-4214-BA4B-CC03EE8B0013}" type="presParOf" srcId="{7AFB1F28-F7D4-44E5-AC17-869DA7957774}" destId="{F5567BE9-0FDC-42CF-A506-D0F218D16A08}" srcOrd="9" destOrd="0" presId="urn:microsoft.com/office/officeart/2005/8/layout/radial6"/>
    <dgm:cxn modelId="{03AE22BB-0741-4638-A22B-EAB2BFF2245A}" type="presParOf" srcId="{7AFB1F28-F7D4-44E5-AC17-869DA7957774}" destId="{3CE2BBAB-29EE-454C-B7F6-FAC38BE363CD}" srcOrd="10" destOrd="0" presId="urn:microsoft.com/office/officeart/2005/8/layout/radial6"/>
    <dgm:cxn modelId="{86944168-EB18-4D70-953E-271CE0FD444A}" type="presParOf" srcId="{7AFB1F28-F7D4-44E5-AC17-869DA7957774}" destId="{88057523-91B9-4113-B77C-EF78B96A0988}" srcOrd="11" destOrd="0" presId="urn:microsoft.com/office/officeart/2005/8/layout/radial6"/>
    <dgm:cxn modelId="{4798709E-EF04-44BC-B85A-A2B81921C742}" type="presParOf" srcId="{7AFB1F28-F7D4-44E5-AC17-869DA7957774}" destId="{470EA6CC-6EA8-47AE-9ABA-080071C7DCDF}"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EA6CC-6EA8-47AE-9ABA-080071C7DCDF}">
      <dsp:nvSpPr>
        <dsp:cNvPr id="0" name=""/>
        <dsp:cNvSpPr/>
      </dsp:nvSpPr>
      <dsp:spPr>
        <a:xfrm>
          <a:off x="1796307" y="566046"/>
          <a:ext cx="3780226" cy="3780226"/>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567BE9-0FDC-42CF-A506-D0F218D16A08}">
      <dsp:nvSpPr>
        <dsp:cNvPr id="0" name=""/>
        <dsp:cNvSpPr/>
      </dsp:nvSpPr>
      <dsp:spPr>
        <a:xfrm>
          <a:off x="1796307" y="566046"/>
          <a:ext cx="3780226" cy="3780226"/>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789AA9-DBD0-478B-9A65-1700A68BE9BD}">
      <dsp:nvSpPr>
        <dsp:cNvPr id="0" name=""/>
        <dsp:cNvSpPr/>
      </dsp:nvSpPr>
      <dsp:spPr>
        <a:xfrm>
          <a:off x="1796307" y="566046"/>
          <a:ext cx="3780226" cy="3780226"/>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2AF09-4EB0-4089-BE84-379E8478CEBE}">
      <dsp:nvSpPr>
        <dsp:cNvPr id="0" name=""/>
        <dsp:cNvSpPr/>
      </dsp:nvSpPr>
      <dsp:spPr>
        <a:xfrm>
          <a:off x="1796307" y="566046"/>
          <a:ext cx="3780226" cy="3780226"/>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BF6451-DC76-4FFB-8797-F9F84426406C}">
      <dsp:nvSpPr>
        <dsp:cNvPr id="0" name=""/>
        <dsp:cNvSpPr/>
      </dsp:nvSpPr>
      <dsp:spPr>
        <a:xfrm>
          <a:off x="2816136" y="1585875"/>
          <a:ext cx="1740568" cy="174056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VE" sz="2000" kern="1200" dirty="0" smtClean="0"/>
            <a:t>Necesidad de:</a:t>
          </a:r>
          <a:endParaRPr lang="es-VE" sz="2000" i="1" kern="1200" dirty="0">
            <a:latin typeface="Arial" pitchFamily="34" charset="0"/>
            <a:cs typeface="Arial" pitchFamily="34" charset="0"/>
          </a:endParaRPr>
        </a:p>
      </dsp:txBody>
      <dsp:txXfrm>
        <a:off x="3071036" y="1840775"/>
        <a:ext cx="1230768" cy="1230768"/>
      </dsp:txXfrm>
    </dsp:sp>
    <dsp:sp modelId="{3B005BE3-F357-4519-ADE1-9B55FFB13151}">
      <dsp:nvSpPr>
        <dsp:cNvPr id="0" name=""/>
        <dsp:cNvSpPr/>
      </dsp:nvSpPr>
      <dsp:spPr>
        <a:xfrm>
          <a:off x="2779792" y="710"/>
          <a:ext cx="1813256" cy="121839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t>1. Estandarizar procesos de Ingreso – </a:t>
          </a:r>
          <a:r>
            <a:rPr lang="es-VE" sz="1400" b="1" kern="1200" dirty="0" err="1" smtClean="0"/>
            <a:t>Mtto</a:t>
          </a:r>
          <a:r>
            <a:rPr lang="es-VE" sz="1400" b="1" kern="1200" dirty="0" smtClean="0"/>
            <a:t> - Reincorporación </a:t>
          </a:r>
          <a:endParaRPr lang="es-VE" sz="1400" b="1" kern="1200" dirty="0">
            <a:latin typeface="Arial" pitchFamily="34" charset="0"/>
            <a:cs typeface="Arial" pitchFamily="34" charset="0"/>
          </a:endParaRPr>
        </a:p>
      </dsp:txBody>
      <dsp:txXfrm>
        <a:off x="3045337" y="179140"/>
        <a:ext cx="1282166" cy="861537"/>
      </dsp:txXfrm>
    </dsp:sp>
    <dsp:sp modelId="{D53FCC53-ABB8-46F7-881E-340C4C746211}">
      <dsp:nvSpPr>
        <dsp:cNvPr id="0" name=""/>
        <dsp:cNvSpPr/>
      </dsp:nvSpPr>
      <dsp:spPr>
        <a:xfrm>
          <a:off x="4586061" y="1728191"/>
          <a:ext cx="1893219" cy="145593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t>2. Profesionalizar la atención</a:t>
          </a:r>
          <a:endParaRPr lang="es-VE" sz="1400" b="1" kern="1200" dirty="0"/>
        </a:p>
      </dsp:txBody>
      <dsp:txXfrm>
        <a:off x="4863317" y="1941408"/>
        <a:ext cx="1338707" cy="1029502"/>
      </dsp:txXfrm>
    </dsp:sp>
    <dsp:sp modelId="{6C6BFB04-A799-4F01-874B-06D86D270E2B}">
      <dsp:nvSpPr>
        <dsp:cNvPr id="0" name=""/>
        <dsp:cNvSpPr/>
      </dsp:nvSpPr>
      <dsp:spPr>
        <a:xfrm>
          <a:off x="2548302" y="3693211"/>
          <a:ext cx="2276235" cy="121839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t>3. Sistematizar proceso de captación y formación del personal que atiende a los NNA</a:t>
          </a:r>
          <a:endParaRPr lang="es-VE" sz="1400" b="1" kern="1200" dirty="0"/>
        </a:p>
      </dsp:txBody>
      <dsp:txXfrm>
        <a:off x="2881649" y="3871641"/>
        <a:ext cx="1609541" cy="861537"/>
      </dsp:txXfrm>
    </dsp:sp>
    <dsp:sp modelId="{3CE2BBAB-29EE-454C-B7F6-FAC38BE363CD}">
      <dsp:nvSpPr>
        <dsp:cNvPr id="0" name=""/>
        <dsp:cNvSpPr/>
      </dsp:nvSpPr>
      <dsp:spPr>
        <a:xfrm>
          <a:off x="1009550" y="1846961"/>
          <a:ext cx="1661236" cy="121839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smtClean="0"/>
            <a:t>4. Sistematizar los procesos de atención de los NNA y J y de sus familias</a:t>
          </a:r>
          <a:endParaRPr lang="es-VE" sz="1400" b="1" kern="1200"/>
        </a:p>
      </dsp:txBody>
      <dsp:txXfrm>
        <a:off x="1252832" y="2025391"/>
        <a:ext cx="1174672" cy="8615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5AADC-4B17-4CAC-BABD-D8DA4865A79D}" type="datetimeFigureOut">
              <a:rPr lang="es-VE" smtClean="0"/>
              <a:t>27/04/2016</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E8203-B0B5-4571-8DCE-2715965ADC5D}" type="slidenum">
              <a:rPr lang="es-VE" smtClean="0"/>
              <a:t>‹Nº›</a:t>
            </a:fld>
            <a:endParaRPr lang="es-VE"/>
          </a:p>
        </p:txBody>
      </p:sp>
    </p:spTree>
    <p:extLst>
      <p:ext uri="{BB962C8B-B14F-4D97-AF65-F5344CB8AC3E}">
        <p14:creationId xmlns:p14="http://schemas.microsoft.com/office/powerpoint/2010/main" val="175783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CBC7B1F-4A63-4390-93FB-52BA6406FCEA}" type="slidenum">
              <a:rPr lang="es-VE" smtClean="0"/>
              <a:t>2</a:t>
            </a:fld>
            <a:endParaRPr lang="es-VE"/>
          </a:p>
        </p:txBody>
      </p:sp>
    </p:spTree>
    <p:extLst>
      <p:ext uri="{BB962C8B-B14F-4D97-AF65-F5344CB8AC3E}">
        <p14:creationId xmlns:p14="http://schemas.microsoft.com/office/powerpoint/2010/main" val="195598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CCBC7B1F-4A63-4390-93FB-52BA6406FCEA}" type="slidenum">
              <a:rPr lang="es-VE" smtClean="0"/>
              <a:t>3</a:t>
            </a:fld>
            <a:endParaRPr lang="es-VE"/>
          </a:p>
        </p:txBody>
      </p:sp>
    </p:spTree>
    <p:extLst>
      <p:ext uri="{BB962C8B-B14F-4D97-AF65-F5344CB8AC3E}">
        <p14:creationId xmlns:p14="http://schemas.microsoft.com/office/powerpoint/2010/main" val="195598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201822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394611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302921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171018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15205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39802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163983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318341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20593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420464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9890EB-DDB0-4C5E-A50B-CD32E6A8827F}" type="datetimeFigureOut">
              <a:rPr lang="es-VE" smtClean="0"/>
              <a:t>27/04/2016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33FAC57-40C9-47FF-8F40-B397A183A19A}" type="slidenum">
              <a:rPr lang="es-VE" smtClean="0"/>
              <a:t>‹Nº›</a:t>
            </a:fld>
            <a:endParaRPr lang="es-VE"/>
          </a:p>
        </p:txBody>
      </p:sp>
    </p:spTree>
    <p:extLst>
      <p:ext uri="{BB962C8B-B14F-4D97-AF65-F5344CB8AC3E}">
        <p14:creationId xmlns:p14="http://schemas.microsoft.com/office/powerpoint/2010/main" val="7664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890EB-DDB0-4C5E-A50B-CD32E6A8827F}" type="datetimeFigureOut">
              <a:rPr lang="es-VE" smtClean="0"/>
              <a:t>27/04/2016</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FAC57-40C9-47FF-8F40-B397A183A19A}" type="slidenum">
              <a:rPr lang="es-VE" smtClean="0"/>
              <a:t>‹Nº›</a:t>
            </a:fld>
            <a:endParaRPr lang="es-VE"/>
          </a:p>
        </p:txBody>
      </p:sp>
    </p:spTree>
    <p:extLst>
      <p:ext uri="{BB962C8B-B14F-4D97-AF65-F5344CB8AC3E}">
        <p14:creationId xmlns:p14="http://schemas.microsoft.com/office/powerpoint/2010/main" val="367311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jp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4.jpe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4.jpe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2.jpeg"/><Relationship Id="rId5" Type="http://schemas.openxmlformats.org/officeDocument/2006/relationships/image" Target="../media/image12.jpe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21.jpeg"/><Relationship Id="rId14"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image" Target="../media/image1.jpeg"/><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diagramQuickStyle" Target="../diagrams/quickStyle1.xml"/><Relationship Id="rId5" Type="http://schemas.openxmlformats.org/officeDocument/2006/relationships/image" Target="../media/image12.jpeg"/><Relationship Id="rId15" Type="http://schemas.openxmlformats.org/officeDocument/2006/relationships/image" Target="../media/image27.jpe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3 CuadroTexto"/>
          <p:cNvSpPr txBox="1">
            <a:spLocks noChangeArrowheads="1"/>
          </p:cNvSpPr>
          <p:nvPr/>
        </p:nvSpPr>
        <p:spPr bwMode="auto">
          <a:xfrm>
            <a:off x="1035829" y="1484784"/>
            <a:ext cx="6621044" cy="1015663"/>
          </a:xfrm>
          <a:prstGeom prst="rect">
            <a:avLst/>
          </a:prstGeom>
          <a:noFill/>
          <a:ln w="9525">
            <a:noFill/>
            <a:miter lim="800000"/>
            <a:headEnd/>
            <a:tailEnd/>
          </a:ln>
        </p:spPr>
        <p:txBody>
          <a:bodyPr wrap="none">
            <a:spAutoFit/>
          </a:bodyPr>
          <a:lstStyle/>
          <a:p>
            <a:pPr algn="ctr"/>
            <a:r>
              <a:rPr lang="es-ES" sz="4000" dirty="0" smtClean="0">
                <a:latin typeface="Arial Unicode MS" pitchFamily="34" charset="-128"/>
                <a:ea typeface="Arial Unicode MS" pitchFamily="34" charset="-128"/>
                <a:cs typeface="Arial Unicode MS" pitchFamily="34" charset="-128"/>
              </a:rPr>
              <a:t>Hogar Virgen de los Dolores</a:t>
            </a:r>
            <a:endParaRPr lang="es-ES" sz="4000" dirty="0">
              <a:latin typeface="Arial Unicode MS" pitchFamily="34" charset="-128"/>
              <a:ea typeface="Arial Unicode MS" pitchFamily="34" charset="-128"/>
              <a:cs typeface="Arial Unicode MS" pitchFamily="34" charset="-128"/>
            </a:endParaRPr>
          </a:p>
          <a:p>
            <a:pPr algn="ctr"/>
            <a:r>
              <a:rPr lang="es-ES" sz="2000" dirty="0">
                <a:latin typeface="Arial Narrow" pitchFamily="34" charset="0"/>
                <a:cs typeface="Arial" pitchFamily="34" charset="0"/>
              </a:rPr>
              <a:t>Una Obra de la Compañía de </a:t>
            </a:r>
            <a:r>
              <a:rPr lang="es-ES" sz="2000" dirty="0" smtClean="0">
                <a:latin typeface="Arial Narrow" pitchFamily="34" charset="0"/>
                <a:cs typeface="Arial" pitchFamily="34" charset="0"/>
              </a:rPr>
              <a:t>Jesús</a:t>
            </a:r>
            <a:endParaRPr lang="es-ES_tradnl" sz="2000" dirty="0">
              <a:latin typeface="Arial Narrow" pitchFamily="34" charset="0"/>
              <a:cs typeface="Arial" pitchFamily="34" charset="0"/>
            </a:endParaRPr>
          </a:p>
        </p:txBody>
      </p:sp>
      <p:sp>
        <p:nvSpPr>
          <p:cNvPr id="5" name="4 CuadroTexto"/>
          <p:cNvSpPr txBox="1"/>
          <p:nvPr/>
        </p:nvSpPr>
        <p:spPr>
          <a:xfrm>
            <a:off x="827584" y="2576428"/>
            <a:ext cx="7488832" cy="707886"/>
          </a:xfrm>
          <a:prstGeom prst="rect">
            <a:avLst/>
          </a:prstGeom>
          <a:noFill/>
        </p:spPr>
        <p:txBody>
          <a:bodyPr wrap="square">
            <a:spAutoFit/>
          </a:bodyPr>
          <a:lstStyle/>
          <a:p>
            <a:pPr algn="ctr"/>
            <a:r>
              <a:rPr lang="es-ES" sz="2000" dirty="0">
                <a:solidFill>
                  <a:srgbClr val="7F7F7F"/>
                </a:solidFill>
                <a:latin typeface="Helvetica-CondensedLight"/>
              </a:rPr>
              <a:t>Proporcionando protección a niñas, </a:t>
            </a:r>
            <a:r>
              <a:rPr lang="es-ES" sz="2000" dirty="0" smtClean="0">
                <a:solidFill>
                  <a:srgbClr val="7F7F7F"/>
                </a:solidFill>
                <a:latin typeface="Helvetica-CondensedLight"/>
              </a:rPr>
              <a:t>niños </a:t>
            </a:r>
            <a:r>
              <a:rPr lang="es-ES" sz="2000" dirty="0">
                <a:solidFill>
                  <a:srgbClr val="7F7F7F"/>
                </a:solidFill>
                <a:latin typeface="Helvetica-CondensedLight"/>
              </a:rPr>
              <a:t>y </a:t>
            </a:r>
            <a:r>
              <a:rPr lang="es-ES" sz="2000" dirty="0" smtClean="0">
                <a:solidFill>
                  <a:srgbClr val="7F7F7F"/>
                </a:solidFill>
                <a:latin typeface="Helvetica-CondensedLight"/>
              </a:rPr>
              <a:t>jóvenes en situación de riesgo y sin </a:t>
            </a:r>
            <a:r>
              <a:rPr lang="es-ES" sz="2000" dirty="0">
                <a:solidFill>
                  <a:srgbClr val="7F7F7F"/>
                </a:solidFill>
                <a:latin typeface="Helvetica-CondensedLight"/>
              </a:rPr>
              <a:t>h</a:t>
            </a:r>
            <a:r>
              <a:rPr lang="es-ES" sz="2000" dirty="0" smtClean="0">
                <a:solidFill>
                  <a:srgbClr val="7F7F7F"/>
                </a:solidFill>
                <a:latin typeface="Helvetica-CondensedLight"/>
              </a:rPr>
              <a:t>ogar estable </a:t>
            </a:r>
            <a:r>
              <a:rPr lang="es-ES" sz="2000" dirty="0">
                <a:solidFill>
                  <a:srgbClr val="7F7F7F"/>
                </a:solidFill>
                <a:latin typeface="Helvetica-CondensedLight"/>
              </a:rPr>
              <a:t>en Venezuela </a:t>
            </a:r>
            <a:r>
              <a:rPr lang="es-ES" sz="2000" dirty="0" smtClean="0">
                <a:solidFill>
                  <a:srgbClr val="7F7F7F"/>
                </a:solidFill>
                <a:latin typeface="Helvetica-CondensedLight"/>
              </a:rPr>
              <a:t>desde </a:t>
            </a:r>
            <a:r>
              <a:rPr lang="es-ES" sz="2000" dirty="0">
                <a:solidFill>
                  <a:srgbClr val="7F7F7F"/>
                </a:solidFill>
                <a:latin typeface="Helvetica-CondensedLight"/>
              </a:rPr>
              <a:t>1946</a:t>
            </a:r>
            <a:endParaRPr lang="es-ES_tradnl" sz="2000" dirty="0">
              <a:latin typeface="Calibri" pitchFamily="34" charset="0"/>
            </a:endParaRPr>
          </a:p>
        </p:txBody>
      </p:sp>
      <p:pic>
        <p:nvPicPr>
          <p:cNvPr id="6" name="Picture 18" descr="Fachada BARjun04"/>
          <p:cNvPicPr>
            <a:picLocks noChangeAspect="1" noChangeArrowheads="1"/>
          </p:cNvPicPr>
          <p:nvPr/>
        </p:nvPicPr>
        <p:blipFill>
          <a:blip r:embed="rId2" cstate="print"/>
          <a:srcRect/>
          <a:stretch>
            <a:fillRect/>
          </a:stretch>
        </p:blipFill>
        <p:spPr>
          <a:xfrm>
            <a:off x="1547664" y="3356322"/>
            <a:ext cx="1060950" cy="808343"/>
          </a:xfrm>
          <a:prstGeom prst="rect">
            <a:avLst/>
          </a:prstGeom>
          <a:ln>
            <a:noFill/>
          </a:ln>
          <a:effectLst>
            <a:softEdge rad="112500"/>
          </a:effectLst>
        </p:spPr>
      </p:pic>
      <p:pic>
        <p:nvPicPr>
          <p:cNvPr id="7" name="Picture 13" descr="EPSN0019"/>
          <p:cNvPicPr>
            <a:picLocks noChangeAspect="1" noChangeArrowheads="1"/>
          </p:cNvPicPr>
          <p:nvPr/>
        </p:nvPicPr>
        <p:blipFill>
          <a:blip r:embed="rId3" cstate="print"/>
          <a:srcRect/>
          <a:stretch>
            <a:fillRect/>
          </a:stretch>
        </p:blipFill>
        <p:spPr bwMode="auto">
          <a:xfrm>
            <a:off x="2771800" y="3371030"/>
            <a:ext cx="1063243" cy="810090"/>
          </a:xfrm>
          <a:prstGeom prst="rect">
            <a:avLst/>
          </a:prstGeom>
          <a:ln>
            <a:noFill/>
          </a:ln>
          <a:effectLst>
            <a:softEdge rad="112500"/>
          </a:effectLst>
        </p:spPr>
      </p:pic>
      <p:pic>
        <p:nvPicPr>
          <p:cNvPr id="8" name="Picture 3"/>
          <p:cNvPicPr>
            <a:picLocks noChangeAspect="1" noChangeArrowheads="1"/>
          </p:cNvPicPr>
          <p:nvPr/>
        </p:nvPicPr>
        <p:blipFill>
          <a:blip r:embed="rId4" cstate="print"/>
          <a:srcRect l="33758" t="29329" r="30067" b="34250"/>
          <a:stretch>
            <a:fillRect/>
          </a:stretch>
        </p:blipFill>
        <p:spPr bwMode="auto">
          <a:xfrm>
            <a:off x="3923928" y="3410328"/>
            <a:ext cx="1072821" cy="810090"/>
          </a:xfrm>
          <a:prstGeom prst="rect">
            <a:avLst/>
          </a:prstGeom>
          <a:ln>
            <a:noFill/>
          </a:ln>
          <a:effectLst>
            <a:softEdge rad="112500"/>
          </a:effectLst>
        </p:spPr>
      </p:pic>
      <p:pic>
        <p:nvPicPr>
          <p:cNvPr id="10" name="Picture 14" descr="POZnov04 136"/>
          <p:cNvPicPr>
            <a:picLocks noChangeAspect="1" noChangeArrowheads="1"/>
          </p:cNvPicPr>
          <p:nvPr/>
        </p:nvPicPr>
        <p:blipFill>
          <a:blip r:embed="rId5" cstate="print"/>
          <a:srcRect/>
          <a:stretch>
            <a:fillRect/>
          </a:stretch>
        </p:blipFill>
        <p:spPr bwMode="auto">
          <a:xfrm>
            <a:off x="6444208" y="3356322"/>
            <a:ext cx="1140993" cy="810090"/>
          </a:xfrm>
          <a:prstGeom prst="rect">
            <a:avLst/>
          </a:prstGeom>
          <a:ln>
            <a:noFill/>
          </a:ln>
          <a:effectLst>
            <a:softEdge rad="112500"/>
          </a:effectLst>
        </p:spPr>
      </p:pic>
      <p:pic>
        <p:nvPicPr>
          <p:cNvPr id="16" name="Picture 5"/>
          <p:cNvPicPr>
            <a:picLocks noChangeAspect="1" noChangeArrowheads="1"/>
          </p:cNvPicPr>
          <p:nvPr/>
        </p:nvPicPr>
        <p:blipFill>
          <a:blip r:embed="rId6" cstate="print"/>
          <a:srcRect l="38016" t="32110" r="25809" b="34422"/>
          <a:stretch>
            <a:fillRect/>
          </a:stretch>
        </p:blipFill>
        <p:spPr bwMode="auto">
          <a:xfrm>
            <a:off x="179512" y="3356322"/>
            <a:ext cx="1167483" cy="810090"/>
          </a:xfrm>
          <a:prstGeom prst="rect">
            <a:avLst/>
          </a:prstGeom>
          <a:ln>
            <a:noFill/>
          </a:ln>
          <a:effectLst>
            <a:softEdge rad="112500"/>
          </a:effectLst>
        </p:spPr>
      </p:pic>
      <p:pic>
        <p:nvPicPr>
          <p:cNvPr id="17" name="Picture 7" descr="http://sphotos-d.ak.fbcdn.net/hphotos-ak-ash4/418068_262804460461872_1956897962_n.jpg"/>
          <p:cNvPicPr>
            <a:picLocks noChangeAspect="1" noChangeArrowheads="1"/>
          </p:cNvPicPr>
          <p:nvPr/>
        </p:nvPicPr>
        <p:blipFill>
          <a:blip r:embed="rId7" cstate="print"/>
          <a:srcRect/>
          <a:stretch>
            <a:fillRect/>
          </a:stretch>
        </p:blipFill>
        <p:spPr bwMode="auto">
          <a:xfrm>
            <a:off x="7812360" y="3356322"/>
            <a:ext cx="1080120" cy="810090"/>
          </a:xfrm>
          <a:prstGeom prst="rect">
            <a:avLst/>
          </a:prstGeom>
          <a:ln>
            <a:noFill/>
          </a:ln>
          <a:effectLst>
            <a:softEdge rad="112500"/>
          </a:effectLst>
        </p:spPr>
      </p:pic>
      <p:pic>
        <p:nvPicPr>
          <p:cNvPr id="18" name="Picture 9"/>
          <p:cNvPicPr>
            <a:picLocks noChangeAspect="1" noChangeArrowheads="1"/>
          </p:cNvPicPr>
          <p:nvPr/>
        </p:nvPicPr>
        <p:blipFill>
          <a:blip r:embed="rId8" cstate="print"/>
          <a:srcRect/>
          <a:stretch>
            <a:fillRect/>
          </a:stretch>
        </p:blipFill>
        <p:spPr bwMode="auto">
          <a:xfrm>
            <a:off x="3779912" y="188640"/>
            <a:ext cx="1319213" cy="1412875"/>
          </a:xfrm>
          <a:prstGeom prst="rect">
            <a:avLst/>
          </a:prstGeom>
          <a:noFill/>
          <a:ln w="9525">
            <a:noFill/>
            <a:miter lim="800000"/>
            <a:headEnd/>
            <a:tailEnd/>
          </a:ln>
        </p:spPr>
      </p:pic>
      <p:pic>
        <p:nvPicPr>
          <p:cNvPr id="24" name="Picture 5" descr="http://servidor-opsu.tach.ula.ve/alum/pd_7/drogas_c/Sitio%20Web%20Drogas/imagenes/ONA.png"/>
          <p:cNvPicPr>
            <a:picLocks noChangeAspect="1" noChangeArrowheads="1"/>
          </p:cNvPicPr>
          <p:nvPr/>
        </p:nvPicPr>
        <p:blipFill>
          <a:blip r:embed="rId9" cstate="print"/>
          <a:srcRect/>
          <a:stretch>
            <a:fillRect/>
          </a:stretch>
        </p:blipFill>
        <p:spPr bwMode="auto">
          <a:xfrm>
            <a:off x="755700" y="5558184"/>
            <a:ext cx="144463" cy="203200"/>
          </a:xfrm>
          <a:prstGeom prst="rect">
            <a:avLst/>
          </a:prstGeom>
          <a:noFill/>
          <a:ln w="9525">
            <a:noFill/>
            <a:miter lim="800000"/>
            <a:headEnd/>
            <a:tailEnd/>
          </a:ln>
        </p:spPr>
      </p:pic>
      <p:pic>
        <p:nvPicPr>
          <p:cNvPr id="25" name="Picture 9" descr="https://encrypted-tbn2.google.com/images?q=tbn:ANd9GcShQ2k8IjQCQScuat6voFVbz4sxgZDYChWjNhEGu-_dwuC-OTjlSw"/>
          <p:cNvPicPr>
            <a:picLocks noChangeAspect="1" noChangeArrowheads="1"/>
          </p:cNvPicPr>
          <p:nvPr/>
        </p:nvPicPr>
        <p:blipFill>
          <a:blip r:embed="rId10" cstate="print"/>
          <a:srcRect/>
          <a:stretch>
            <a:fillRect/>
          </a:stretch>
        </p:blipFill>
        <p:spPr bwMode="auto">
          <a:xfrm>
            <a:off x="7488386" y="5532214"/>
            <a:ext cx="217487" cy="215900"/>
          </a:xfrm>
          <a:prstGeom prst="rect">
            <a:avLst/>
          </a:prstGeom>
          <a:noFill/>
          <a:ln w="9525">
            <a:noFill/>
            <a:miter lim="800000"/>
            <a:headEnd/>
            <a:tailEnd/>
          </a:ln>
        </p:spPr>
      </p:pic>
      <p:sp>
        <p:nvSpPr>
          <p:cNvPr id="26" name="25 Rectángulo"/>
          <p:cNvSpPr/>
          <p:nvPr/>
        </p:nvSpPr>
        <p:spPr>
          <a:xfrm>
            <a:off x="7596336" y="5532214"/>
            <a:ext cx="776175" cy="230832"/>
          </a:xfrm>
          <a:prstGeom prst="rect">
            <a:avLst/>
          </a:prstGeom>
        </p:spPr>
        <p:txBody>
          <a:bodyPr wrap="none">
            <a:spAutoFit/>
          </a:bodyPr>
          <a:lstStyle/>
          <a:p>
            <a:r>
              <a:rPr lang="es-ES" sz="900" dirty="0">
                <a:solidFill>
                  <a:srgbClr val="595959"/>
                </a:solidFill>
                <a:latin typeface="Helvetica" pitchFamily="34" charset="0"/>
              </a:rPr>
              <a:t>@</a:t>
            </a:r>
            <a:r>
              <a:rPr lang="es-ES" sz="900" dirty="0" err="1" smtClean="0">
                <a:solidFill>
                  <a:srgbClr val="595959"/>
                </a:solidFill>
                <a:latin typeface="Helvetica" pitchFamily="34" charset="0"/>
              </a:rPr>
              <a:t>HogarVD</a:t>
            </a:r>
            <a:endParaRPr lang="es-ES_tradnl" sz="900" dirty="0">
              <a:latin typeface="Calibri" pitchFamily="34" charset="0"/>
            </a:endParaRPr>
          </a:p>
        </p:txBody>
      </p:sp>
      <p:sp>
        <p:nvSpPr>
          <p:cNvPr id="27" name="Rectangle 13"/>
          <p:cNvSpPr>
            <a:spLocks noChangeArrowheads="1"/>
          </p:cNvSpPr>
          <p:nvPr/>
        </p:nvSpPr>
        <p:spPr bwMode="auto">
          <a:xfrm>
            <a:off x="971600" y="5604222"/>
            <a:ext cx="1511300" cy="273050"/>
          </a:xfrm>
          <a:prstGeom prst="rect">
            <a:avLst/>
          </a:prstGeom>
          <a:noFill/>
          <a:ln w="9525">
            <a:noFill/>
            <a:miter lim="800000"/>
            <a:headEnd/>
            <a:tailEnd/>
          </a:ln>
          <a:effectLst/>
        </p:spPr>
        <p:txBody>
          <a:bodyPr lIns="0" tIns="0" rIns="0" bIns="0" anchor="ctr">
            <a:spAutoFit/>
          </a:bodyPr>
          <a:lstStyle/>
          <a:p>
            <a:r>
              <a:rPr lang="es-ES_tradnl" sz="900" dirty="0">
                <a:solidFill>
                  <a:srgbClr val="595959"/>
                </a:solidFill>
                <a:latin typeface="Helvetica" pitchFamily="34" charset="0"/>
              </a:rPr>
              <a:t>NG-01-00000038</a:t>
            </a:r>
          </a:p>
          <a:p>
            <a:pPr eaLnBrk="0" hangingPunct="0"/>
            <a:r>
              <a:rPr lang="es-ES" sz="900" dirty="0">
                <a:solidFill>
                  <a:srgbClr val="000000"/>
                </a:solidFill>
                <a:latin typeface="Goudy Old Style" pitchFamily="18" charset="0"/>
              </a:rPr>
              <a:t> </a:t>
            </a:r>
            <a:endParaRPr lang="es-ES" sz="1600" dirty="0"/>
          </a:p>
        </p:txBody>
      </p:sp>
      <p:sp>
        <p:nvSpPr>
          <p:cNvPr id="28" name="Rectangle 14"/>
          <p:cNvSpPr>
            <a:spLocks noChangeArrowheads="1"/>
          </p:cNvSpPr>
          <p:nvPr/>
        </p:nvSpPr>
        <p:spPr bwMode="auto">
          <a:xfrm>
            <a:off x="3563888" y="5532214"/>
            <a:ext cx="2087562" cy="273050"/>
          </a:xfrm>
          <a:prstGeom prst="rect">
            <a:avLst/>
          </a:prstGeom>
          <a:noFill/>
          <a:ln w="9525">
            <a:noFill/>
            <a:miter lim="800000"/>
            <a:headEnd/>
            <a:tailEnd/>
          </a:ln>
          <a:effectLst/>
        </p:spPr>
        <p:txBody>
          <a:bodyPr lIns="0" tIns="0" rIns="0" bIns="0" anchor="ctr">
            <a:spAutoFit/>
          </a:bodyPr>
          <a:lstStyle/>
          <a:p>
            <a:pPr algn="ctr"/>
            <a:r>
              <a:rPr lang="es-ES_tradnl" sz="900">
                <a:solidFill>
                  <a:srgbClr val="595959"/>
                </a:solidFill>
                <a:latin typeface="Helvetica" pitchFamily="34" charset="0"/>
              </a:rPr>
              <a:t>CMDNA Libertador, </a:t>
            </a:r>
          </a:p>
          <a:p>
            <a:pPr algn="ctr"/>
            <a:r>
              <a:rPr lang="es-ES_tradnl" sz="900">
                <a:solidFill>
                  <a:srgbClr val="595959"/>
                </a:solidFill>
                <a:latin typeface="Helvetica" pitchFamily="34" charset="0"/>
              </a:rPr>
              <a:t>Caroní y Plaza. </a:t>
            </a:r>
          </a:p>
        </p:txBody>
      </p:sp>
      <p:pic>
        <p:nvPicPr>
          <p:cNvPr id="1026" name="Picture 2" descr="D:\HVD\2010-2011\CREATIVO\HVD LETRAS.jpg"/>
          <p:cNvPicPr>
            <a:picLocks noChangeAspect="1" noChangeArrowheads="1"/>
          </p:cNvPicPr>
          <p:nvPr/>
        </p:nvPicPr>
        <p:blipFill>
          <a:blip r:embed="rId11" cstate="print"/>
          <a:srcRect/>
          <a:stretch>
            <a:fillRect/>
          </a:stretch>
        </p:blipFill>
        <p:spPr bwMode="auto">
          <a:xfrm>
            <a:off x="3635896" y="4437112"/>
            <a:ext cx="1705356" cy="804672"/>
          </a:xfrm>
          <a:prstGeom prst="rect">
            <a:avLst/>
          </a:prstGeom>
          <a:noFill/>
        </p:spPr>
      </p:pic>
      <p:pic>
        <p:nvPicPr>
          <p:cNvPr id="19" name="18 Imagen" descr="C:\Users\francisco cairo\Pictures\Photo Stream\My Photo Stream\IMG_302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0072" y="3356992"/>
            <a:ext cx="1080120" cy="810000"/>
          </a:xfrm>
          <a:prstGeom prst="rect">
            <a:avLst/>
          </a:prstGeom>
          <a:ln>
            <a:noFill/>
          </a:ln>
          <a:effectLst>
            <a:softEdge rad="112500"/>
          </a:effectLst>
        </p:spPr>
      </p:pic>
      <p:sp>
        <p:nvSpPr>
          <p:cNvPr id="20" name="2 Subtítulo"/>
          <p:cNvSpPr>
            <a:spLocks noGrp="1"/>
          </p:cNvSpPr>
          <p:nvPr>
            <p:ph type="subTitle" idx="1"/>
          </p:nvPr>
        </p:nvSpPr>
        <p:spPr>
          <a:xfrm>
            <a:off x="1371600" y="5974432"/>
            <a:ext cx="6400800" cy="622920"/>
          </a:xfrm>
        </p:spPr>
        <p:txBody>
          <a:bodyPr/>
          <a:lstStyle/>
          <a:p>
            <a:r>
              <a:rPr lang="es-VE" dirty="0" smtClean="0"/>
              <a:t>Asamblea de Educación 2016</a:t>
            </a:r>
            <a:endParaRPr lang="es-VE" dirty="0"/>
          </a:p>
        </p:txBody>
      </p:sp>
    </p:spTree>
    <p:extLst>
      <p:ext uri="{BB962C8B-B14F-4D97-AF65-F5344CB8AC3E}">
        <p14:creationId xmlns:p14="http://schemas.microsoft.com/office/powerpoint/2010/main" val="27275080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899592" y="2780928"/>
            <a:ext cx="7452828" cy="3046988"/>
          </a:xfrm>
          <a:prstGeom prst="rect">
            <a:avLst/>
          </a:prstGeom>
          <a:noFill/>
          <a:ln w="9525">
            <a:noFill/>
            <a:miter lim="800000"/>
            <a:headEnd/>
            <a:tailEnd/>
          </a:ln>
        </p:spPr>
        <p:txBody>
          <a:bodyPr wrap="square">
            <a:spAutoFit/>
          </a:bodyPr>
          <a:lstStyle/>
          <a:p>
            <a:pPr algn="ctr"/>
            <a:r>
              <a:rPr lang="es-VE" sz="3200" dirty="0">
                <a:latin typeface="Helvetica-CondensedLight"/>
              </a:rPr>
              <a:t>Estudian para no saber, se retiran de las escuelas y liceos sin preparación para el trabajo; vuelven a sus </a:t>
            </a:r>
            <a:r>
              <a:rPr lang="es-VE" sz="3200" dirty="0" smtClean="0">
                <a:latin typeface="Helvetica-CondensedLight"/>
              </a:rPr>
              <a:t>familias </a:t>
            </a:r>
            <a:r>
              <a:rPr lang="es-VE" sz="3200" dirty="0">
                <a:latin typeface="Helvetica-CondensedLight"/>
              </a:rPr>
              <a:t>como cargas y  en ellas se </a:t>
            </a:r>
            <a:r>
              <a:rPr lang="es-VE" sz="3200" dirty="0" smtClean="0">
                <a:latin typeface="Helvetica-CondensedLight"/>
              </a:rPr>
              <a:t>continúan </a:t>
            </a:r>
            <a:r>
              <a:rPr lang="es-VE" sz="3200" dirty="0">
                <a:latin typeface="Helvetica-CondensedLight"/>
              </a:rPr>
              <a:t>las malas prácticas de crianza; la formación humano cristiana que se les da es frágil y no se ven como actores de su propio destino.</a:t>
            </a:r>
            <a:endParaRPr lang="es-VE" dirty="0">
              <a:latin typeface="Helvetica-CondensedLight"/>
            </a:endParaRP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6" name="23 CuadroTexto"/>
          <p:cNvSpPr txBox="1">
            <a:spLocks noChangeArrowheads="1"/>
          </p:cNvSpPr>
          <p:nvPr/>
        </p:nvSpPr>
        <p:spPr bwMode="auto">
          <a:xfrm>
            <a:off x="1295168" y="1733907"/>
            <a:ext cx="6624736" cy="830997"/>
          </a:xfrm>
          <a:prstGeom prst="rect">
            <a:avLst/>
          </a:prstGeom>
          <a:noFill/>
          <a:ln w="9525">
            <a:noFill/>
            <a:miter lim="800000"/>
            <a:headEnd/>
            <a:tailEnd/>
          </a:ln>
        </p:spPr>
        <p:txBody>
          <a:bodyPr wrap="square">
            <a:spAutoFit/>
          </a:bodyPr>
          <a:lstStyle/>
          <a:p>
            <a:pPr algn="ctr"/>
            <a:r>
              <a:rPr lang="es-ES" sz="4800" b="1" dirty="0" smtClean="0">
                <a:latin typeface="Helvetica-CondensedLight"/>
              </a:rPr>
              <a:t>Nuestros chamos</a:t>
            </a:r>
            <a:endParaRPr lang="es-ES" sz="5400" b="1" dirty="0">
              <a:latin typeface="Helvetica-CondensedLight"/>
            </a:endParaRPr>
          </a:p>
        </p:txBody>
      </p:sp>
      <p:sp>
        <p:nvSpPr>
          <p:cNvPr id="17" name="23 CuadroTexto"/>
          <p:cNvSpPr txBox="1">
            <a:spLocks noChangeArrowheads="1"/>
          </p:cNvSpPr>
          <p:nvPr/>
        </p:nvSpPr>
        <p:spPr bwMode="auto">
          <a:xfrm>
            <a:off x="1547664" y="1044025"/>
            <a:ext cx="4032448"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Demandas/Retos</a:t>
            </a:r>
            <a:endParaRPr lang="es-ES" sz="40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18283706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400844" y="2636912"/>
            <a:ext cx="8275612" cy="3108543"/>
          </a:xfrm>
          <a:prstGeom prst="rect">
            <a:avLst/>
          </a:prstGeom>
          <a:noFill/>
          <a:ln w="9525">
            <a:noFill/>
            <a:miter lim="800000"/>
            <a:headEnd/>
            <a:tailEnd/>
          </a:ln>
        </p:spPr>
        <p:txBody>
          <a:bodyPr wrap="square">
            <a:spAutoFit/>
          </a:bodyPr>
          <a:lstStyle/>
          <a:p>
            <a:r>
              <a:rPr lang="es-VE" sz="2800" dirty="0">
                <a:latin typeface="Helvetica-CondensedLight"/>
              </a:rPr>
              <a:t>• Formación para el trabajo de los adolescentes y jóvenes</a:t>
            </a:r>
          </a:p>
          <a:p>
            <a:r>
              <a:rPr lang="es-VE" sz="2800" dirty="0">
                <a:latin typeface="Helvetica-CondensedLight"/>
              </a:rPr>
              <a:t>• Formación del personal y las familias para promover en el día a día el Desarrollo Cognoscitivo, Social, Emocional y Moral </a:t>
            </a:r>
          </a:p>
          <a:p>
            <a:r>
              <a:rPr lang="es-VE" sz="2800" dirty="0">
                <a:latin typeface="Helvetica-CondensedLight"/>
              </a:rPr>
              <a:t>• Atender a las familias en las debilidades identificadas: no la estamos fortaleciendo </a:t>
            </a:r>
          </a:p>
          <a:p>
            <a:r>
              <a:rPr lang="es-VE" sz="2800" dirty="0">
                <a:latin typeface="Helvetica-CondensedLight"/>
              </a:rPr>
              <a:t>• El seguimiento de los casos atendidos en colocación y cuando salen del Hogar.</a:t>
            </a: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6" name="23 CuadroTexto"/>
          <p:cNvSpPr txBox="1">
            <a:spLocks noChangeArrowheads="1"/>
          </p:cNvSpPr>
          <p:nvPr/>
        </p:nvSpPr>
        <p:spPr bwMode="auto">
          <a:xfrm>
            <a:off x="1295168" y="1733907"/>
            <a:ext cx="6624736" cy="830997"/>
          </a:xfrm>
          <a:prstGeom prst="rect">
            <a:avLst/>
          </a:prstGeom>
          <a:noFill/>
          <a:ln w="9525">
            <a:noFill/>
            <a:miter lim="800000"/>
            <a:headEnd/>
            <a:tailEnd/>
          </a:ln>
        </p:spPr>
        <p:txBody>
          <a:bodyPr wrap="square">
            <a:spAutoFit/>
          </a:bodyPr>
          <a:lstStyle/>
          <a:p>
            <a:pPr algn="ctr"/>
            <a:r>
              <a:rPr lang="es-ES" sz="4800" b="1" dirty="0" smtClean="0">
                <a:latin typeface="Helvetica-CondensedLight"/>
              </a:rPr>
              <a:t>Se requiere:</a:t>
            </a:r>
            <a:endParaRPr lang="es-ES" sz="5400" b="1" dirty="0">
              <a:latin typeface="Helvetica-CondensedLight"/>
            </a:endParaRPr>
          </a:p>
        </p:txBody>
      </p:sp>
      <p:sp>
        <p:nvSpPr>
          <p:cNvPr id="17" name="23 CuadroTexto"/>
          <p:cNvSpPr txBox="1">
            <a:spLocks noChangeArrowheads="1"/>
          </p:cNvSpPr>
          <p:nvPr/>
        </p:nvSpPr>
        <p:spPr bwMode="auto">
          <a:xfrm>
            <a:off x="1547664" y="1044025"/>
            <a:ext cx="4032448"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Demandas/Retos</a:t>
            </a:r>
            <a:endParaRPr lang="es-ES" sz="40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52164076"/>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323528" y="1916832"/>
            <a:ext cx="8568952" cy="4401205"/>
          </a:xfrm>
          <a:prstGeom prst="rect">
            <a:avLst/>
          </a:prstGeom>
          <a:noFill/>
          <a:ln w="9525">
            <a:noFill/>
            <a:miter lim="800000"/>
            <a:headEnd/>
            <a:tailEnd/>
          </a:ln>
        </p:spPr>
        <p:txBody>
          <a:bodyPr wrap="square">
            <a:spAutoFit/>
          </a:bodyPr>
          <a:lstStyle/>
          <a:p>
            <a:pPr marL="514350" indent="-514350">
              <a:buFont typeface="+mj-lt"/>
              <a:buAutoNum type="arabicPeriod"/>
            </a:pPr>
            <a:r>
              <a:rPr lang="es-VE" sz="2800" dirty="0" smtClean="0">
                <a:latin typeface="Helvetica-CondensedLight"/>
              </a:rPr>
              <a:t>Promover </a:t>
            </a:r>
            <a:r>
              <a:rPr lang="es-VE" sz="2800" dirty="0">
                <a:latin typeface="Helvetica-CondensedLight"/>
              </a:rPr>
              <a:t>y desarrollar estrategias de fortalecimiento familiar, con miras a que el NNA atendido en nuestras instituciones regrese en mejores condiciones a su familia de origen. </a:t>
            </a:r>
          </a:p>
          <a:p>
            <a:pPr marL="514350" indent="-514350">
              <a:buFont typeface="+mj-lt"/>
              <a:buAutoNum type="arabicPeriod"/>
            </a:pPr>
            <a:r>
              <a:rPr lang="es-VE" sz="2800" dirty="0" smtClean="0">
                <a:latin typeface="Helvetica-CondensedLight"/>
              </a:rPr>
              <a:t>Desarrollar </a:t>
            </a:r>
            <a:r>
              <a:rPr lang="es-VE" sz="2800" dirty="0">
                <a:latin typeface="Helvetica-CondensedLight"/>
              </a:rPr>
              <a:t>y promover el concepto de paz y el fomento de una educación en valores.</a:t>
            </a:r>
          </a:p>
          <a:p>
            <a:pPr marL="514350" indent="-514350">
              <a:buFont typeface="+mj-lt"/>
              <a:buAutoNum type="arabicPeriod"/>
            </a:pPr>
            <a:r>
              <a:rPr lang="es-VE" sz="2800" dirty="0" smtClean="0">
                <a:latin typeface="Helvetica-CondensedLight"/>
              </a:rPr>
              <a:t>Promover </a:t>
            </a:r>
            <a:r>
              <a:rPr lang="es-VE" sz="2800" dirty="0">
                <a:latin typeface="Helvetica-CondensedLight"/>
              </a:rPr>
              <a:t>el respeto a las normas, costumbres y valores ético-morales en el contexto del HVD y de la sociedad en general como aspectos válidos y prioritarios para desarrollo espiritual, cultural e integral de los NNA y jóvenes atendidos en la institución</a:t>
            </a:r>
            <a:r>
              <a:rPr lang="es-VE" sz="2800" dirty="0" smtClean="0">
                <a:latin typeface="Helvetica-CondensedLight"/>
              </a:rPr>
              <a:t>.</a:t>
            </a:r>
            <a:endParaRPr lang="es-VE" sz="2800" dirty="0">
              <a:latin typeface="Helvetica-CondensedLight"/>
            </a:endParaRP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4896544" cy="584775"/>
          </a:xfrm>
          <a:prstGeom prst="rect">
            <a:avLst/>
          </a:prstGeom>
          <a:noFill/>
          <a:ln w="9525">
            <a:noFill/>
            <a:miter lim="800000"/>
            <a:headEnd/>
            <a:tailEnd/>
          </a:ln>
        </p:spPr>
        <p:txBody>
          <a:bodyPr wrap="square">
            <a:spAutoFit/>
          </a:bodyPr>
          <a:lstStyle/>
          <a:p>
            <a:r>
              <a:rPr lang="es-ES" sz="3200" b="1" dirty="0">
                <a:solidFill>
                  <a:schemeClr val="accent2">
                    <a:lumMod val="75000"/>
                  </a:schemeClr>
                </a:solidFill>
                <a:latin typeface="Arial" pitchFamily="34" charset="0"/>
                <a:cs typeface="Arial" pitchFamily="34" charset="0"/>
              </a:rPr>
              <a:t>Y para ello debemos:</a:t>
            </a:r>
          </a:p>
        </p:txBody>
      </p:sp>
    </p:spTree>
    <p:extLst>
      <p:ext uri="{BB962C8B-B14F-4D97-AF65-F5344CB8AC3E}">
        <p14:creationId xmlns:p14="http://schemas.microsoft.com/office/powerpoint/2010/main" val="2950105481"/>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323528" y="1906954"/>
            <a:ext cx="8635652" cy="3970318"/>
          </a:xfrm>
          <a:prstGeom prst="rect">
            <a:avLst/>
          </a:prstGeom>
          <a:noFill/>
          <a:ln w="9525">
            <a:noFill/>
            <a:miter lim="800000"/>
            <a:headEnd/>
            <a:tailEnd/>
          </a:ln>
        </p:spPr>
        <p:txBody>
          <a:bodyPr wrap="square">
            <a:spAutoFit/>
          </a:bodyPr>
          <a:lstStyle/>
          <a:p>
            <a:pPr marL="514350" indent="-514350">
              <a:buFont typeface="+mj-lt"/>
              <a:buAutoNum type="arabicPeriod" startAt="4"/>
            </a:pPr>
            <a:r>
              <a:rPr lang="es-VE" sz="2800" dirty="0" smtClean="0">
                <a:latin typeface="Helvetica-CondensedLight"/>
              </a:rPr>
              <a:t>Considerar la educación moral y cristiana como </a:t>
            </a:r>
            <a:r>
              <a:rPr lang="es-VE" sz="2800" dirty="0">
                <a:latin typeface="Helvetica-CondensedLight"/>
              </a:rPr>
              <a:t>una construcción en la cual la escuela, la familia, los iguales, tienen un papel muy importante. </a:t>
            </a:r>
          </a:p>
          <a:p>
            <a:pPr marL="514350" indent="-514350">
              <a:buFont typeface="+mj-lt"/>
              <a:buAutoNum type="arabicPeriod" startAt="4"/>
            </a:pPr>
            <a:r>
              <a:rPr lang="es-VE" sz="2800" dirty="0" smtClean="0">
                <a:latin typeface="Helvetica-CondensedLight"/>
              </a:rPr>
              <a:t>Preservar </a:t>
            </a:r>
            <a:r>
              <a:rPr lang="es-VE" sz="2800" dirty="0">
                <a:latin typeface="Helvetica-CondensedLight"/>
              </a:rPr>
              <a:t>los valores sociales, éticos y morales reforzando las capacidades de los padres y representante para criar y educar a los niños, niñas y adolescentes, proporcionándoles a éstos un entorno adecuado para que puedan crecer, jugar, aprender y cuidar los valores deseados culturalmente y aplicados a su vida cotidiana</a:t>
            </a:r>
            <a:r>
              <a:rPr lang="es-VE" sz="2800" dirty="0" smtClean="0">
                <a:latin typeface="Helvetica-CondensedLight"/>
              </a:rPr>
              <a:t>.</a:t>
            </a:r>
            <a:endParaRPr lang="es-VE" sz="2800" dirty="0">
              <a:latin typeface="Helvetica-CondensedLight"/>
            </a:endParaRP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4896544" cy="584775"/>
          </a:xfrm>
          <a:prstGeom prst="rect">
            <a:avLst/>
          </a:prstGeom>
          <a:noFill/>
          <a:ln w="9525">
            <a:noFill/>
            <a:miter lim="800000"/>
            <a:headEnd/>
            <a:tailEnd/>
          </a:ln>
        </p:spPr>
        <p:txBody>
          <a:bodyPr wrap="square">
            <a:spAutoFit/>
          </a:bodyPr>
          <a:lstStyle/>
          <a:p>
            <a:r>
              <a:rPr lang="es-ES" sz="3200" b="1" dirty="0">
                <a:solidFill>
                  <a:schemeClr val="accent2">
                    <a:lumMod val="75000"/>
                  </a:schemeClr>
                </a:solidFill>
                <a:latin typeface="Arial" pitchFamily="34" charset="0"/>
                <a:cs typeface="Arial" pitchFamily="34" charset="0"/>
              </a:rPr>
              <a:t>Y para ello debemos:</a:t>
            </a:r>
          </a:p>
        </p:txBody>
      </p:sp>
    </p:spTree>
    <p:extLst>
      <p:ext uri="{BB962C8B-B14F-4D97-AF65-F5344CB8AC3E}">
        <p14:creationId xmlns:p14="http://schemas.microsoft.com/office/powerpoint/2010/main" val="2984002400"/>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400844" y="2047488"/>
            <a:ext cx="8635652" cy="2677656"/>
          </a:xfrm>
          <a:prstGeom prst="rect">
            <a:avLst/>
          </a:prstGeom>
          <a:noFill/>
          <a:ln w="9525">
            <a:noFill/>
            <a:miter lim="800000"/>
            <a:headEnd/>
            <a:tailEnd/>
          </a:ln>
        </p:spPr>
        <p:txBody>
          <a:bodyPr wrap="square">
            <a:spAutoFit/>
          </a:bodyPr>
          <a:lstStyle/>
          <a:p>
            <a:pPr marL="514350" indent="-514350">
              <a:buFont typeface="+mj-lt"/>
              <a:buAutoNum type="arabicPeriod" startAt="6"/>
            </a:pPr>
            <a:r>
              <a:rPr lang="es-VE" sz="2800" dirty="0" smtClean="0">
                <a:latin typeface="Helvetica-CondensedLight"/>
              </a:rPr>
              <a:t>Ofrecer </a:t>
            </a:r>
            <a:r>
              <a:rPr lang="es-VE" sz="2800" dirty="0">
                <a:latin typeface="Helvetica-CondensedLight"/>
              </a:rPr>
              <a:t>conocimientos, procedimientos y actitudes que promuevan la formación de personas conscientes, competentes, compasivas y comprometidas con la sociedad: solidarias, justas, sinceras, capaces de ponerse en el lugar del otro, honradas, etc. y, lo que es más importante, que sepan dar continuidad a la educación en valores.</a:t>
            </a: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4896544" cy="584775"/>
          </a:xfrm>
          <a:prstGeom prst="rect">
            <a:avLst/>
          </a:prstGeom>
          <a:noFill/>
          <a:ln w="9525">
            <a:noFill/>
            <a:miter lim="800000"/>
            <a:headEnd/>
            <a:tailEnd/>
          </a:ln>
        </p:spPr>
        <p:txBody>
          <a:bodyPr wrap="square">
            <a:spAutoFit/>
          </a:bodyPr>
          <a:lstStyle/>
          <a:p>
            <a:r>
              <a:rPr lang="es-ES" sz="3200" b="1" dirty="0">
                <a:solidFill>
                  <a:schemeClr val="accent2">
                    <a:lumMod val="75000"/>
                  </a:schemeClr>
                </a:solidFill>
                <a:latin typeface="Arial" pitchFamily="34" charset="0"/>
                <a:cs typeface="Arial" pitchFamily="34" charset="0"/>
              </a:rPr>
              <a:t>Y para ello debemos:</a:t>
            </a:r>
          </a:p>
        </p:txBody>
      </p:sp>
    </p:spTree>
    <p:extLst>
      <p:ext uri="{BB962C8B-B14F-4D97-AF65-F5344CB8AC3E}">
        <p14:creationId xmlns:p14="http://schemas.microsoft.com/office/powerpoint/2010/main" val="54051487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323528" y="1916832"/>
            <a:ext cx="8568952" cy="3539430"/>
          </a:xfrm>
          <a:prstGeom prst="rect">
            <a:avLst/>
          </a:prstGeom>
          <a:noFill/>
          <a:ln w="9525">
            <a:noFill/>
            <a:miter lim="800000"/>
            <a:headEnd/>
            <a:tailEnd/>
          </a:ln>
        </p:spPr>
        <p:txBody>
          <a:bodyPr wrap="square">
            <a:spAutoFit/>
          </a:bodyPr>
          <a:lstStyle/>
          <a:p>
            <a:pPr algn="ctr"/>
            <a:r>
              <a:rPr lang="es-VE" sz="2800" dirty="0" smtClean="0">
                <a:latin typeface="Corbel" panose="020B0503020204020204" pitchFamily="34" charset="0"/>
                <a:cs typeface="Andalus" panose="02020603050405020304" pitchFamily="18" charset="-78"/>
              </a:rPr>
              <a:t>Crear </a:t>
            </a:r>
            <a:r>
              <a:rPr lang="es-VE" sz="2800" dirty="0">
                <a:latin typeface="Corbel" panose="020B0503020204020204" pitchFamily="34" charset="0"/>
                <a:cs typeface="Andalus" panose="02020603050405020304" pitchFamily="18" charset="-78"/>
              </a:rPr>
              <a:t>una cultura organizacional de la democracia en el HVD tanto en las relaciones de personal como en el sistema de funcionamiento en las casas con normas de convivencia basadas en principios democráticos con posibilidad de construir ciudadanía activa en </a:t>
            </a:r>
            <a:r>
              <a:rPr lang="es-VE" sz="2800" dirty="0" smtClean="0">
                <a:latin typeface="Corbel" panose="020B0503020204020204" pitchFamily="34" charset="0"/>
                <a:cs typeface="Andalus" panose="02020603050405020304" pitchFamily="18" charset="-78"/>
              </a:rPr>
              <a:t>NNAJ </a:t>
            </a:r>
            <a:r>
              <a:rPr lang="es-VE" sz="2800" dirty="0">
                <a:latin typeface="Corbel" panose="020B0503020204020204" pitchFamily="34" charset="0"/>
                <a:cs typeface="Andalus" panose="02020603050405020304" pitchFamily="18" charset="-78"/>
              </a:rPr>
              <a:t>y adultos para que aprendan a ejercer sus derechos y aceptar sus  responsabilidades. </a:t>
            </a:r>
            <a:endParaRPr lang="es-VE" sz="2800" dirty="0" smtClean="0">
              <a:latin typeface="Corbel" panose="020B0503020204020204" pitchFamily="34" charset="0"/>
              <a:cs typeface="Andalus" panose="02020603050405020304" pitchFamily="18" charset="-78"/>
            </a:endParaRPr>
          </a:p>
          <a:p>
            <a:pPr algn="ctr"/>
            <a:r>
              <a:rPr lang="es-VE" sz="2800" dirty="0" smtClean="0">
                <a:latin typeface="Corbel" panose="020B0503020204020204" pitchFamily="34" charset="0"/>
                <a:cs typeface="Andalus" panose="02020603050405020304" pitchFamily="18" charset="-78"/>
              </a:rPr>
              <a:t>Convertirnos </a:t>
            </a:r>
            <a:r>
              <a:rPr lang="es-VE" sz="2800" dirty="0">
                <a:latin typeface="Corbel" panose="020B0503020204020204" pitchFamily="34" charset="0"/>
                <a:cs typeface="Andalus" panose="02020603050405020304" pitchFamily="18" charset="-78"/>
              </a:rPr>
              <a:t>en comunidades de solidaridad</a:t>
            </a:r>
            <a:r>
              <a:rPr lang="es-VE" sz="2800" dirty="0" smtClean="0">
                <a:latin typeface="Corbel" panose="020B0503020204020204" pitchFamily="34" charset="0"/>
                <a:cs typeface="Andalus" panose="02020603050405020304" pitchFamily="18" charset="-78"/>
              </a:rPr>
              <a:t>.</a:t>
            </a: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2339752" y="1270501"/>
            <a:ext cx="4896544" cy="646331"/>
          </a:xfrm>
          <a:prstGeom prst="rect">
            <a:avLst/>
          </a:prstGeom>
          <a:noFill/>
          <a:ln w="9525">
            <a:noFill/>
            <a:miter lim="800000"/>
            <a:headEnd/>
            <a:tailEnd/>
          </a:ln>
        </p:spPr>
        <p:txBody>
          <a:bodyPr wrap="square">
            <a:spAutoFit/>
          </a:bodyPr>
          <a:lstStyle/>
          <a:p>
            <a:r>
              <a:rPr lang="es-ES" sz="3600" b="1" dirty="0" smtClean="0">
                <a:solidFill>
                  <a:schemeClr val="accent2">
                    <a:lumMod val="75000"/>
                  </a:schemeClr>
                </a:solidFill>
                <a:latin typeface="Arial" pitchFamily="34" charset="0"/>
                <a:cs typeface="Arial" pitchFamily="34" charset="0"/>
              </a:rPr>
              <a:t>Nuestros Sueño:</a:t>
            </a:r>
            <a:endParaRPr lang="es-ES" sz="36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6276843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923059" y="2420888"/>
            <a:ext cx="5889301" cy="2554545"/>
          </a:xfrm>
          <a:prstGeom prst="rect">
            <a:avLst/>
          </a:prstGeom>
          <a:noFill/>
          <a:ln w="9525">
            <a:noFill/>
            <a:miter lim="800000"/>
            <a:headEnd/>
            <a:tailEnd/>
          </a:ln>
        </p:spPr>
        <p:txBody>
          <a:bodyPr wrap="square">
            <a:spAutoFit/>
          </a:bodyPr>
          <a:lstStyle/>
          <a:p>
            <a:pPr algn="ctr"/>
            <a:r>
              <a:rPr lang="es-ES" sz="8000" b="1" dirty="0" smtClean="0">
                <a:solidFill>
                  <a:schemeClr val="accent2">
                    <a:lumMod val="75000"/>
                  </a:schemeClr>
                </a:solidFill>
                <a:latin typeface="Arial" pitchFamily="34" charset="0"/>
                <a:cs typeface="Arial" pitchFamily="34" charset="0"/>
              </a:rPr>
              <a:t>ESTO ES TODO</a:t>
            </a:r>
            <a:endParaRPr lang="es-ES" sz="8000" b="1" dirty="0">
              <a:solidFill>
                <a:schemeClr val="accent2">
                  <a:lumMod val="75000"/>
                </a:schemeClr>
              </a:solidFill>
              <a:latin typeface="Arial" pitchFamily="34" charset="0"/>
              <a:cs typeface="Arial" pitchFamily="34" charset="0"/>
            </a:endParaRPr>
          </a:p>
        </p:txBody>
      </p:sp>
      <p:sp>
        <p:nvSpPr>
          <p:cNvPr id="13" name="23 CuadroTexto"/>
          <p:cNvSpPr txBox="1">
            <a:spLocks noChangeArrowheads="1"/>
          </p:cNvSpPr>
          <p:nvPr/>
        </p:nvSpPr>
        <p:spPr bwMode="auto">
          <a:xfrm>
            <a:off x="1691680" y="2204864"/>
            <a:ext cx="1079742" cy="1323439"/>
          </a:xfrm>
          <a:prstGeom prst="rect">
            <a:avLst/>
          </a:prstGeom>
          <a:noFill/>
          <a:ln w="9525">
            <a:noFill/>
            <a:miter lim="800000"/>
            <a:headEnd/>
            <a:tailEnd/>
          </a:ln>
        </p:spPr>
        <p:txBody>
          <a:bodyPr wrap="square">
            <a:spAutoFit/>
          </a:bodyPr>
          <a:lstStyle/>
          <a:p>
            <a:pPr algn="ctr"/>
            <a:r>
              <a:rPr lang="es-ES" sz="8000" b="1" dirty="0" smtClean="0">
                <a:solidFill>
                  <a:schemeClr val="accent2">
                    <a:lumMod val="75000"/>
                  </a:schemeClr>
                </a:solidFill>
                <a:latin typeface="Arial" pitchFamily="34" charset="0"/>
                <a:cs typeface="Arial" pitchFamily="34" charset="0"/>
              </a:rPr>
              <a:t>¿</a:t>
            </a:r>
            <a:endParaRPr lang="es-ES" sz="8000" b="1" dirty="0">
              <a:solidFill>
                <a:schemeClr val="accent2">
                  <a:lumMod val="75000"/>
                </a:schemeClr>
              </a:solidFill>
              <a:latin typeface="Arial" pitchFamily="34" charset="0"/>
              <a:cs typeface="Arial" pitchFamily="34" charset="0"/>
            </a:endParaRPr>
          </a:p>
        </p:txBody>
      </p:sp>
      <p:sp>
        <p:nvSpPr>
          <p:cNvPr id="14" name="23 CuadroTexto"/>
          <p:cNvSpPr txBox="1">
            <a:spLocks noChangeArrowheads="1"/>
          </p:cNvSpPr>
          <p:nvPr/>
        </p:nvSpPr>
        <p:spPr bwMode="auto">
          <a:xfrm>
            <a:off x="6300570" y="3645024"/>
            <a:ext cx="1079742" cy="1323439"/>
          </a:xfrm>
          <a:prstGeom prst="rect">
            <a:avLst/>
          </a:prstGeom>
          <a:noFill/>
          <a:ln w="9525">
            <a:noFill/>
            <a:miter lim="800000"/>
            <a:headEnd/>
            <a:tailEnd/>
          </a:ln>
        </p:spPr>
        <p:txBody>
          <a:bodyPr wrap="square">
            <a:spAutoFit/>
          </a:bodyPr>
          <a:lstStyle/>
          <a:p>
            <a:pPr algn="ctr"/>
            <a:r>
              <a:rPr lang="es-ES" sz="8000" b="1" dirty="0" smtClean="0">
                <a:solidFill>
                  <a:schemeClr val="accent2">
                    <a:lumMod val="75000"/>
                  </a:schemeClr>
                </a:solidFill>
                <a:latin typeface="Arial" pitchFamily="34" charset="0"/>
                <a:cs typeface="Arial" pitchFamily="34" charset="0"/>
              </a:rPr>
              <a:t>?</a:t>
            </a:r>
            <a:endParaRPr lang="es-ES" sz="80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1908773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763253" y="1996215"/>
            <a:ext cx="7913203" cy="2800767"/>
          </a:xfrm>
          <a:prstGeom prst="rect">
            <a:avLst/>
          </a:prstGeom>
          <a:noFill/>
          <a:ln w="9525">
            <a:noFill/>
            <a:miter lim="800000"/>
            <a:headEnd/>
            <a:tailEnd/>
          </a:ln>
        </p:spPr>
        <p:txBody>
          <a:bodyPr wrap="square">
            <a:spAutoFit/>
          </a:bodyPr>
          <a:lstStyle/>
          <a:p>
            <a:r>
              <a:rPr lang="es-VE" sz="4400" b="1" dirty="0" smtClean="0">
                <a:solidFill>
                  <a:schemeClr val="accent2">
                    <a:lumMod val="75000"/>
                  </a:schemeClr>
                </a:solidFill>
                <a:latin typeface="Arial" pitchFamily="34" charset="0"/>
                <a:cs typeface="Arial" pitchFamily="34" charset="0"/>
              </a:rPr>
              <a:t>RETO:</a:t>
            </a:r>
            <a:endParaRPr lang="es-VE" sz="4400" b="1" dirty="0">
              <a:solidFill>
                <a:schemeClr val="accent2">
                  <a:lumMod val="75000"/>
                </a:schemeClr>
              </a:solidFill>
              <a:latin typeface="Arial" pitchFamily="34" charset="0"/>
              <a:cs typeface="Arial" pitchFamily="34" charset="0"/>
            </a:endParaRPr>
          </a:p>
          <a:p>
            <a:r>
              <a:rPr lang="es-VE" sz="4400" b="1" dirty="0">
                <a:solidFill>
                  <a:schemeClr val="accent2">
                    <a:lumMod val="75000"/>
                  </a:schemeClr>
                </a:solidFill>
                <a:latin typeface="Arial" pitchFamily="34" charset="0"/>
                <a:cs typeface="Arial" pitchFamily="34" charset="0"/>
              </a:rPr>
              <a:t>Dar de comer cada día sin descuidar la formación y sin morir en el intento</a:t>
            </a:r>
          </a:p>
        </p:txBody>
      </p:sp>
    </p:spTree>
    <p:extLst>
      <p:ext uri="{BB962C8B-B14F-4D97-AF65-F5344CB8AC3E}">
        <p14:creationId xmlns:p14="http://schemas.microsoft.com/office/powerpoint/2010/main" val="419087739"/>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79512" y="1916832"/>
            <a:ext cx="8820472" cy="4154984"/>
          </a:xfrm>
          <a:prstGeom prst="rect">
            <a:avLst/>
          </a:prstGeom>
          <a:noFill/>
          <a:ln w="9525">
            <a:noFill/>
            <a:miter lim="800000"/>
            <a:headEnd/>
            <a:tailEnd/>
          </a:ln>
        </p:spPr>
        <p:txBody>
          <a:bodyPr wrap="square">
            <a:spAutoFit/>
          </a:bodyPr>
          <a:lstStyle/>
          <a:p>
            <a:pPr marL="342900" lvl="0" indent="-342900">
              <a:buFont typeface="Arial" panose="020B0604020202020204" pitchFamily="34" charset="0"/>
              <a:buChar char="•"/>
            </a:pPr>
            <a:r>
              <a:rPr lang="es-VE" sz="2400" b="1" dirty="0"/>
              <a:t>Reunirnos en Asamblea de Entidades y </a:t>
            </a:r>
            <a:r>
              <a:rPr lang="es-VE" sz="2400" b="1" dirty="0" smtClean="0"/>
              <a:t>Programas de atención NNA</a:t>
            </a:r>
            <a:endParaRPr lang="es-VE" sz="2800" dirty="0"/>
          </a:p>
          <a:p>
            <a:pPr lvl="1"/>
            <a:r>
              <a:rPr lang="es-VE" sz="2400" b="1" dirty="0"/>
              <a:t>Acudir a los organismos responsables: Defensoría, Alimentación y Salud. A.N. Consejos de Derecho.</a:t>
            </a:r>
            <a:endParaRPr lang="es-VE" sz="2800" dirty="0"/>
          </a:p>
          <a:p>
            <a:pPr lvl="1"/>
            <a:r>
              <a:rPr lang="es-VE" sz="2400" b="1" dirty="0"/>
              <a:t>Diseñar campaña comunicacional</a:t>
            </a:r>
            <a:endParaRPr lang="es-VE" sz="2800" dirty="0"/>
          </a:p>
          <a:p>
            <a:pPr lvl="1"/>
            <a:r>
              <a:rPr lang="es-VE" sz="2400" b="1" dirty="0"/>
              <a:t>Base de datos de recursos disponibles y necesidades: red</a:t>
            </a:r>
            <a:endParaRPr lang="es-VE" sz="2800" dirty="0"/>
          </a:p>
          <a:p>
            <a:pPr lvl="1"/>
            <a:r>
              <a:rPr lang="es-VE" sz="2400" b="1" dirty="0"/>
              <a:t>Buscar formación para la gestión integral de riesgos.</a:t>
            </a:r>
            <a:endParaRPr lang="es-VE" sz="2800" dirty="0"/>
          </a:p>
          <a:p>
            <a:pPr marL="342900" lvl="0" indent="-342900">
              <a:buFont typeface="Arial" panose="020B0604020202020204" pitchFamily="34" charset="0"/>
              <a:buChar char="•"/>
            </a:pPr>
            <a:r>
              <a:rPr lang="es-VE" sz="2400" b="1" dirty="0" smtClean="0"/>
              <a:t>Dar </a:t>
            </a:r>
            <a:r>
              <a:rPr lang="es-VE" sz="2400" b="1" dirty="0"/>
              <a:t>formación para atender la crisis: atención psicológica en situaciones de crisis y cuidándonos para ayudar.</a:t>
            </a:r>
            <a:endParaRPr lang="es-VE" sz="2800" dirty="0"/>
          </a:p>
          <a:p>
            <a:pPr marL="342900" indent="-342900">
              <a:buFont typeface="Arial" panose="020B0604020202020204" pitchFamily="34" charset="0"/>
              <a:buChar char="•"/>
            </a:pPr>
            <a:r>
              <a:rPr lang="es-VE" sz="2400" b="1" dirty="0"/>
              <a:t>Confiar en la Providencia </a:t>
            </a:r>
            <a:r>
              <a:rPr lang="es-VE" sz="2400" b="1" dirty="0" smtClean="0"/>
              <a:t>Divina, hacer colas </a:t>
            </a:r>
            <a:r>
              <a:rPr lang="es-VE" sz="2400" b="1" dirty="0"/>
              <a:t>y Comprar en “mercado paralelo</a:t>
            </a:r>
            <a:r>
              <a:rPr lang="es-VE" sz="2400" b="1" dirty="0" smtClean="0"/>
              <a:t>” </a:t>
            </a:r>
            <a:endParaRPr lang="es-VE" sz="6000" dirty="0" smtClean="0">
              <a:latin typeface="Corbel" panose="020B0503020204020204" pitchFamily="34" charset="0"/>
              <a:cs typeface="Andalus" panose="02020603050405020304" pitchFamily="18" charset="-78"/>
            </a:endParaRP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270501"/>
            <a:ext cx="7344816" cy="707886"/>
          </a:xfrm>
          <a:prstGeom prst="rect">
            <a:avLst/>
          </a:prstGeom>
          <a:noFill/>
          <a:ln w="9525">
            <a:noFill/>
            <a:miter lim="800000"/>
            <a:headEnd/>
            <a:tailEnd/>
          </a:ln>
        </p:spPr>
        <p:txBody>
          <a:bodyPr wrap="square">
            <a:spAutoFit/>
          </a:bodyPr>
          <a:lstStyle/>
          <a:p>
            <a:r>
              <a:rPr lang="es-VE" sz="2000" b="1" dirty="0">
                <a:solidFill>
                  <a:schemeClr val="accent2">
                    <a:lumMod val="75000"/>
                  </a:schemeClr>
                </a:solidFill>
                <a:latin typeface="Arial" pitchFamily="34" charset="0"/>
                <a:cs typeface="Arial" pitchFamily="34" charset="0"/>
              </a:rPr>
              <a:t>QUE HACEMOS: buscar  vías para tener acceso a los alimentos y medicinas en las cantidades que requerimos</a:t>
            </a:r>
            <a:endParaRPr lang="es-ES" sz="2000" b="1" dirty="0">
              <a:solidFill>
                <a:schemeClr val="accent2">
                  <a:lumMod val="75000"/>
                </a:schemeClr>
              </a:solidFill>
              <a:latin typeface="Arial" pitchFamily="34" charset="0"/>
              <a:cs typeface="Arial" pitchFamily="34" charset="0"/>
            </a:endParaRPr>
          </a:p>
        </p:txBody>
      </p:sp>
      <p:pic>
        <p:nvPicPr>
          <p:cNvPr id="2" name="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7631" y="5540574"/>
            <a:ext cx="780678" cy="770269"/>
          </a:xfrm>
          <a:prstGeom prst="rect">
            <a:avLst/>
          </a:prstGeom>
        </p:spPr>
      </p:pic>
    </p:spTree>
    <p:extLst>
      <p:ext uri="{BB962C8B-B14F-4D97-AF65-F5344CB8AC3E}">
        <p14:creationId xmlns:p14="http://schemas.microsoft.com/office/powerpoint/2010/main" val="148745608"/>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spTree>
    <p:extLst>
      <p:ext uri="{BB962C8B-B14F-4D97-AF65-F5344CB8AC3E}">
        <p14:creationId xmlns:p14="http://schemas.microsoft.com/office/powerpoint/2010/main" val="85720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3"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4"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5"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6"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7"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8"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9"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547664" y="755993"/>
            <a:ext cx="8064896"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Hitos</a:t>
            </a:r>
            <a:endParaRPr lang="es-ES" sz="4000" b="1" dirty="0">
              <a:solidFill>
                <a:schemeClr val="accent2">
                  <a:lumMod val="75000"/>
                </a:schemeClr>
              </a:solidFill>
              <a:latin typeface="Arial" pitchFamily="34" charset="0"/>
              <a:cs typeface="Arial" pitchFamily="34" charset="0"/>
            </a:endParaRPr>
          </a:p>
        </p:txBody>
      </p:sp>
      <p:sp>
        <p:nvSpPr>
          <p:cNvPr id="14" name="13 Rectángulo"/>
          <p:cNvSpPr/>
          <p:nvPr/>
        </p:nvSpPr>
        <p:spPr>
          <a:xfrm>
            <a:off x="5642702" y="978156"/>
            <a:ext cx="3284803"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s-VE" dirty="0" smtClean="0">
                <a:latin typeface="Arial" pitchFamily="34" charset="0"/>
                <a:cs typeface="Arial" pitchFamily="34" charset="0"/>
              </a:rPr>
              <a:t>A que responden estas etapas</a:t>
            </a:r>
            <a:r>
              <a:rPr lang="es-VE" dirty="0" smtClean="0"/>
              <a:t>                                                                     </a:t>
            </a:r>
            <a:endParaRPr lang="es-VE" dirty="0"/>
          </a:p>
        </p:txBody>
      </p:sp>
      <p:pic>
        <p:nvPicPr>
          <p:cNvPr id="16" name="Picture 2" descr="D:\HVD\2010-2011\CREATIVO\HVD LETRAS.jpg"/>
          <p:cNvPicPr>
            <a:picLocks noChangeAspect="1" noChangeArrowheads="1"/>
          </p:cNvPicPr>
          <p:nvPr/>
        </p:nvPicPr>
        <p:blipFill>
          <a:blip r:embed="rId10" cstate="print"/>
          <a:srcRect b="19461"/>
          <a:stretch>
            <a:fillRect/>
          </a:stretch>
        </p:blipFill>
        <p:spPr bwMode="auto">
          <a:xfrm>
            <a:off x="8028384" y="6310843"/>
            <a:ext cx="864096" cy="328375"/>
          </a:xfrm>
          <a:prstGeom prst="rect">
            <a:avLst/>
          </a:prstGeom>
          <a:noFill/>
        </p:spPr>
      </p:pic>
      <p:sp>
        <p:nvSpPr>
          <p:cNvPr id="3076" name="AutoShape 4"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078" name="AutoShape 6"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081" name="AutoShape 9" descr="https://mail.google.com/mail/u/1/?ui=2&amp;ik=306a2029c9&amp;view=att&amp;th=141cd60e31153022&amp;attid=0.1.2&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2" name="Rectangle 3"/>
          <p:cNvSpPr txBox="1">
            <a:spLocks noChangeArrowheads="1"/>
          </p:cNvSpPr>
          <p:nvPr/>
        </p:nvSpPr>
        <p:spPr>
          <a:xfrm>
            <a:off x="1691680" y="1495325"/>
            <a:ext cx="723582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s-VE" altLang="es-VE" sz="2000" b="1" dirty="0" smtClean="0">
                <a:solidFill>
                  <a:srgbClr val="0066CC"/>
                </a:solidFill>
              </a:rPr>
              <a:t>1.	Fundación del Primer Hogar </a:t>
            </a:r>
          </a:p>
          <a:p>
            <a:pPr indent="11113">
              <a:lnSpc>
                <a:spcPct val="90000"/>
              </a:lnSpc>
              <a:buFontTx/>
              <a:buNone/>
            </a:pPr>
            <a:r>
              <a:rPr lang="es-VE" altLang="es-VE" sz="1600" b="1" dirty="0" err="1" smtClean="0"/>
              <a:t>Atencion</a:t>
            </a:r>
            <a:r>
              <a:rPr lang="es-VE" altLang="es-VE" sz="1600" b="1" dirty="0" smtClean="0"/>
              <a:t> adolescentes que dormían en las calles.</a:t>
            </a:r>
          </a:p>
          <a:p>
            <a:pPr indent="11113">
              <a:lnSpc>
                <a:spcPct val="90000"/>
              </a:lnSpc>
              <a:buFontTx/>
              <a:buNone/>
            </a:pPr>
            <a:r>
              <a:rPr lang="es-VE" altLang="es-VE" sz="1600" b="1" dirty="0" smtClean="0"/>
              <a:t>P. Barrena SJ impulsado por catequistas a las que acompañaba</a:t>
            </a:r>
          </a:p>
          <a:p>
            <a:pPr>
              <a:lnSpc>
                <a:spcPct val="90000"/>
              </a:lnSpc>
              <a:buFont typeface="Arial" pitchFamily="34" charset="0"/>
              <a:buNone/>
            </a:pPr>
            <a:endParaRPr lang="es-VE" altLang="es-VE" sz="2000" b="1" dirty="0" smtClean="0">
              <a:solidFill>
                <a:srgbClr val="0066CC"/>
              </a:solidFill>
            </a:endParaRPr>
          </a:p>
          <a:p>
            <a:pPr>
              <a:lnSpc>
                <a:spcPct val="90000"/>
              </a:lnSpc>
              <a:buFont typeface="Arial" pitchFamily="34" charset="0"/>
              <a:buNone/>
            </a:pPr>
            <a:r>
              <a:rPr lang="es-VE" altLang="es-VE" sz="2000" b="1" dirty="0" smtClean="0">
                <a:solidFill>
                  <a:srgbClr val="0066CC"/>
                </a:solidFill>
              </a:rPr>
              <a:t>2.	Expansión a otros Hogares</a:t>
            </a:r>
          </a:p>
          <a:p>
            <a:pPr indent="11113">
              <a:lnSpc>
                <a:spcPct val="90000"/>
              </a:lnSpc>
              <a:buFont typeface="Arial" pitchFamily="34" charset="0"/>
              <a:buNone/>
            </a:pPr>
            <a:r>
              <a:rPr lang="es-VE" altLang="es-VE" sz="1600" b="1" dirty="0" smtClean="0"/>
              <a:t>Atención niños y adolescentes incorporación educación formal</a:t>
            </a:r>
          </a:p>
          <a:p>
            <a:pPr indent="11113">
              <a:lnSpc>
                <a:spcPct val="90000"/>
              </a:lnSpc>
              <a:buFont typeface="Arial" pitchFamily="34" charset="0"/>
              <a:buNone/>
            </a:pPr>
            <a:r>
              <a:rPr lang="es-VE" altLang="es-VE" sz="1600" b="1" dirty="0" smtClean="0"/>
              <a:t>Atención niñas y adolescentes.</a:t>
            </a:r>
          </a:p>
          <a:p>
            <a:pPr>
              <a:lnSpc>
                <a:spcPct val="90000"/>
              </a:lnSpc>
              <a:buFont typeface="Arial" pitchFamily="34" charset="0"/>
              <a:buNone/>
            </a:pPr>
            <a:endParaRPr lang="es-VE" altLang="es-VE" sz="1600" b="1" dirty="0" smtClean="0"/>
          </a:p>
          <a:p>
            <a:pPr>
              <a:lnSpc>
                <a:spcPct val="90000"/>
              </a:lnSpc>
              <a:buFontTx/>
              <a:buNone/>
            </a:pPr>
            <a:r>
              <a:rPr lang="es-VE" altLang="es-VE" sz="2000" b="1" dirty="0" smtClean="0">
                <a:solidFill>
                  <a:srgbClr val="0066CC"/>
                </a:solidFill>
              </a:rPr>
              <a:t>3.	Fundación del Hogar Madre Emilia</a:t>
            </a:r>
          </a:p>
          <a:p>
            <a:pPr indent="11113">
              <a:lnSpc>
                <a:spcPct val="90000"/>
              </a:lnSpc>
              <a:buFontTx/>
              <a:buNone/>
            </a:pPr>
            <a:r>
              <a:rPr lang="es-VE" altLang="es-VE" sz="1600" b="1" dirty="0" smtClean="0"/>
              <a:t>Atención población indígena y criolla estado Bolívar en el contexto de intento de recuperar la Guayana </a:t>
            </a:r>
            <a:r>
              <a:rPr lang="es-VE" altLang="es-VE" sz="1600" b="1" dirty="0" err="1" smtClean="0"/>
              <a:t>Esequiba</a:t>
            </a:r>
            <a:r>
              <a:rPr lang="es-VE" altLang="es-VE" sz="1600" b="1" dirty="0" smtClean="0"/>
              <a:t>.</a:t>
            </a:r>
          </a:p>
          <a:p>
            <a:pPr indent="11113">
              <a:lnSpc>
                <a:spcPct val="90000"/>
              </a:lnSpc>
              <a:buFontTx/>
              <a:buNone/>
            </a:pPr>
            <a:endParaRPr lang="es-VE" altLang="es-VE" sz="2000" b="1" dirty="0" smtClean="0">
              <a:solidFill>
                <a:srgbClr val="0066CC"/>
              </a:solidFill>
            </a:endParaRPr>
          </a:p>
          <a:p>
            <a:pPr>
              <a:lnSpc>
                <a:spcPct val="90000"/>
              </a:lnSpc>
              <a:buFont typeface="Arial" pitchFamily="34" charset="0"/>
              <a:buNone/>
            </a:pPr>
            <a:endParaRPr lang="es-VE" altLang="es-VE" sz="2000" b="1" dirty="0" smtClean="0">
              <a:solidFill>
                <a:srgbClr val="0066CC"/>
              </a:solidFill>
            </a:endParaRPr>
          </a:p>
          <a:p>
            <a:pPr>
              <a:lnSpc>
                <a:spcPct val="90000"/>
              </a:lnSpc>
              <a:buFont typeface="Arial" pitchFamily="34" charset="0"/>
              <a:buNone/>
            </a:pPr>
            <a:r>
              <a:rPr lang="es-VE" altLang="es-VE" sz="2000" b="1" dirty="0" smtClean="0">
                <a:solidFill>
                  <a:srgbClr val="0066CC"/>
                </a:solidFill>
              </a:rPr>
              <a:t>4.	Sistematización del “modo de ser” en el HVD</a:t>
            </a:r>
          </a:p>
          <a:p>
            <a:pPr indent="11113">
              <a:lnSpc>
                <a:spcPct val="90000"/>
              </a:lnSpc>
              <a:buFont typeface="Arial" pitchFamily="34" charset="0"/>
              <a:buNone/>
            </a:pPr>
            <a:r>
              <a:rPr lang="es-VE" altLang="es-VE" sz="1600" b="1" dirty="0" smtClean="0"/>
              <a:t>Rescate y Sistematización  de los procesos de atención de los NNA y jóvenes.</a:t>
            </a:r>
          </a:p>
        </p:txBody>
      </p:sp>
      <p:pic>
        <p:nvPicPr>
          <p:cNvPr id="33" name="Picture 5" descr="Padre Julián Barrena SJ"/>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1198584"/>
            <a:ext cx="792162" cy="10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Padre Hermann González SJ"/>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4" y="2564903"/>
            <a:ext cx="1080815" cy="86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7"/>
          <p:cNvSpPr>
            <a:spLocks noChangeShapeType="1"/>
          </p:cNvSpPr>
          <p:nvPr/>
        </p:nvSpPr>
        <p:spPr bwMode="auto">
          <a:xfrm>
            <a:off x="250825" y="2420888"/>
            <a:ext cx="849788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VE"/>
          </a:p>
        </p:txBody>
      </p:sp>
      <p:sp>
        <p:nvSpPr>
          <p:cNvPr id="36" name="Line 8"/>
          <p:cNvSpPr>
            <a:spLocks noChangeShapeType="1"/>
          </p:cNvSpPr>
          <p:nvPr/>
        </p:nvSpPr>
        <p:spPr bwMode="auto">
          <a:xfrm>
            <a:off x="250825" y="4869160"/>
            <a:ext cx="849788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VE"/>
          </a:p>
        </p:txBody>
      </p:sp>
      <p:pic>
        <p:nvPicPr>
          <p:cNvPr id="37" name="3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013" y="3672954"/>
            <a:ext cx="1182635" cy="886976"/>
          </a:xfrm>
          <a:prstGeom prst="rect">
            <a:avLst/>
          </a:prstGeom>
        </p:spPr>
      </p:pic>
      <p:pic>
        <p:nvPicPr>
          <p:cNvPr id="38" name="37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668" y="4689581"/>
            <a:ext cx="721122" cy="827651"/>
          </a:xfrm>
          <a:prstGeom prst="rect">
            <a:avLst/>
          </a:prstGeom>
        </p:spPr>
      </p:pic>
      <p:pic>
        <p:nvPicPr>
          <p:cNvPr id="39"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1730" t="28347" r="42291" b="25836"/>
          <a:stretch/>
        </p:blipFill>
        <p:spPr bwMode="auto">
          <a:xfrm>
            <a:off x="739103" y="5215417"/>
            <a:ext cx="592537" cy="58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8275" t="35030" r="47618" b="39879"/>
          <a:stretch/>
        </p:blipFill>
        <p:spPr bwMode="auto">
          <a:xfrm>
            <a:off x="1187624" y="5589240"/>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40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5324" y="6046557"/>
            <a:ext cx="666436" cy="766819"/>
          </a:xfrm>
          <a:prstGeom prst="rect">
            <a:avLst/>
          </a:prstGeom>
        </p:spPr>
      </p:pic>
    </p:spTree>
    <p:extLst>
      <p:ext uri="{BB962C8B-B14F-4D97-AF65-F5344CB8AC3E}">
        <p14:creationId xmlns:p14="http://schemas.microsoft.com/office/powerpoint/2010/main" val="28177031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62500" lnSpcReduction="20000"/>
          </a:bodyPr>
          <a:lstStyle/>
          <a:p>
            <a:r>
              <a:rPr lang="es-VE" b="1" dirty="0"/>
              <a:t>RETOS:</a:t>
            </a:r>
            <a:endParaRPr lang="es-VE" sz="3600" dirty="0"/>
          </a:p>
          <a:p>
            <a:pPr marL="400050" lvl="1" indent="0">
              <a:buNone/>
            </a:pPr>
            <a:r>
              <a:rPr lang="es-VE" b="1" dirty="0"/>
              <a:t>Dar de comer cada día sin descuidar la formación y sin morir en el intento</a:t>
            </a:r>
            <a:endParaRPr lang="es-VE" dirty="0"/>
          </a:p>
          <a:p>
            <a:r>
              <a:rPr lang="es-VE" b="1" dirty="0"/>
              <a:t> </a:t>
            </a:r>
            <a:endParaRPr lang="es-VE" sz="3600" dirty="0"/>
          </a:p>
          <a:p>
            <a:r>
              <a:rPr lang="es-VE" b="1" dirty="0"/>
              <a:t>QUE HACEMOS: buscar  vías para tener acceso a los alimentos y medicinas en las cantidades que requerimos</a:t>
            </a:r>
            <a:endParaRPr lang="es-VE" sz="3600" dirty="0"/>
          </a:p>
          <a:p>
            <a:pPr lvl="0"/>
            <a:r>
              <a:rPr lang="es-VE" b="1" dirty="0"/>
              <a:t>Reunirnos en Asamblea de Entidades y Programas</a:t>
            </a:r>
            <a:endParaRPr lang="es-VE" sz="3600" dirty="0"/>
          </a:p>
          <a:p>
            <a:pPr lvl="1"/>
            <a:r>
              <a:rPr lang="es-VE" b="1" dirty="0"/>
              <a:t>Acudir a los organismos responsables: Defensoría, Alimentación y Salud. A.N. Consejos de Derecho.</a:t>
            </a:r>
            <a:endParaRPr lang="es-VE" sz="3200" dirty="0"/>
          </a:p>
          <a:p>
            <a:pPr lvl="1"/>
            <a:r>
              <a:rPr lang="es-VE" b="1" dirty="0"/>
              <a:t>Diseñar campaña comunicacional</a:t>
            </a:r>
            <a:endParaRPr lang="es-VE" sz="3200" dirty="0"/>
          </a:p>
          <a:p>
            <a:pPr lvl="1"/>
            <a:r>
              <a:rPr lang="es-VE" b="1" dirty="0"/>
              <a:t>Base de datos de recursos disponibles y necesidades: red</a:t>
            </a:r>
            <a:endParaRPr lang="es-VE" sz="3200" dirty="0"/>
          </a:p>
          <a:p>
            <a:pPr lvl="1"/>
            <a:r>
              <a:rPr lang="es-VE" b="1" dirty="0"/>
              <a:t>Buscar formación para la gestión integral de riesgos.</a:t>
            </a:r>
            <a:endParaRPr lang="es-VE" sz="3200" dirty="0"/>
          </a:p>
          <a:p>
            <a:pPr lvl="0"/>
            <a:r>
              <a:rPr lang="es-VE" b="1" dirty="0"/>
              <a:t>Comprar en “mercado paralelo”</a:t>
            </a:r>
            <a:endParaRPr lang="es-VE" sz="3600" dirty="0"/>
          </a:p>
          <a:p>
            <a:pPr lvl="0"/>
            <a:r>
              <a:rPr lang="es-VE" b="1" dirty="0"/>
              <a:t>Dar formación para atender la crisis: atención psicológica en situaciones de crisis y cuidándonos para ayudar.</a:t>
            </a:r>
            <a:endParaRPr lang="es-VE" sz="3600" dirty="0"/>
          </a:p>
          <a:p>
            <a:pPr lvl="0"/>
            <a:r>
              <a:rPr lang="es-VE" b="1" dirty="0"/>
              <a:t>Confiar en la Providencia Divina</a:t>
            </a:r>
            <a:endParaRPr lang="es-VE" sz="3600" dirty="0"/>
          </a:p>
          <a:p>
            <a:endParaRPr lang="es-VE" dirty="0"/>
          </a:p>
        </p:txBody>
      </p:sp>
    </p:spTree>
    <p:extLst>
      <p:ext uri="{BB962C8B-B14F-4D97-AF65-F5344CB8AC3E}">
        <p14:creationId xmlns:p14="http://schemas.microsoft.com/office/powerpoint/2010/main" val="361114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3"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4"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5"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6"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7"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8"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9"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547664" y="755993"/>
            <a:ext cx="8064896"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Hitos</a:t>
            </a:r>
            <a:endParaRPr lang="es-ES" sz="4000" b="1" dirty="0">
              <a:solidFill>
                <a:schemeClr val="accent2">
                  <a:lumMod val="75000"/>
                </a:schemeClr>
              </a:solidFill>
              <a:latin typeface="Arial" pitchFamily="34" charset="0"/>
              <a:cs typeface="Arial" pitchFamily="34" charset="0"/>
            </a:endParaRPr>
          </a:p>
        </p:txBody>
      </p:sp>
      <p:sp>
        <p:nvSpPr>
          <p:cNvPr id="14" name="13 Rectángulo"/>
          <p:cNvSpPr/>
          <p:nvPr/>
        </p:nvSpPr>
        <p:spPr>
          <a:xfrm>
            <a:off x="5642702" y="978156"/>
            <a:ext cx="3284803"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s-VE" dirty="0" smtClean="0">
                <a:latin typeface="Arial" pitchFamily="34" charset="0"/>
                <a:cs typeface="Arial" pitchFamily="34" charset="0"/>
              </a:rPr>
              <a:t>LOGROS</a:t>
            </a:r>
            <a:r>
              <a:rPr lang="es-VE" dirty="0" smtClean="0"/>
              <a:t>                                                                     </a:t>
            </a:r>
            <a:endParaRPr lang="es-VE" dirty="0"/>
          </a:p>
        </p:txBody>
      </p:sp>
      <p:pic>
        <p:nvPicPr>
          <p:cNvPr id="16" name="Picture 2" descr="D:\HVD\2010-2011\CREATIVO\HVD LETRAS.jpg"/>
          <p:cNvPicPr>
            <a:picLocks noChangeAspect="1" noChangeArrowheads="1"/>
          </p:cNvPicPr>
          <p:nvPr/>
        </p:nvPicPr>
        <p:blipFill>
          <a:blip r:embed="rId10" cstate="print"/>
          <a:srcRect b="19461"/>
          <a:stretch>
            <a:fillRect/>
          </a:stretch>
        </p:blipFill>
        <p:spPr bwMode="auto">
          <a:xfrm>
            <a:off x="8028384" y="6310843"/>
            <a:ext cx="864096" cy="328375"/>
          </a:xfrm>
          <a:prstGeom prst="rect">
            <a:avLst/>
          </a:prstGeom>
          <a:noFill/>
        </p:spPr>
      </p:pic>
      <p:sp>
        <p:nvSpPr>
          <p:cNvPr id="3076" name="AutoShape 4"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078" name="AutoShape 6"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081" name="AutoShape 9" descr="https://mail.google.com/mail/u/1/?ui=2&amp;ik=306a2029c9&amp;view=att&amp;th=141cd60e31153022&amp;attid=0.1.2&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2" name="Rectangle 3"/>
          <p:cNvSpPr txBox="1">
            <a:spLocks noChangeArrowheads="1"/>
          </p:cNvSpPr>
          <p:nvPr/>
        </p:nvSpPr>
        <p:spPr>
          <a:xfrm>
            <a:off x="1691680" y="1495325"/>
            <a:ext cx="723582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s-VE" altLang="es-VE" sz="2000" b="1" dirty="0" smtClean="0">
                <a:solidFill>
                  <a:srgbClr val="0066CC"/>
                </a:solidFill>
              </a:rPr>
              <a:t>1.	Fundación del Primer Hogar </a:t>
            </a:r>
          </a:p>
          <a:p>
            <a:pPr indent="11113">
              <a:lnSpc>
                <a:spcPct val="90000"/>
              </a:lnSpc>
              <a:buFontTx/>
              <a:buNone/>
            </a:pPr>
            <a:r>
              <a:rPr lang="es-VE" altLang="es-VE" sz="1600" b="1" dirty="0" smtClean="0"/>
              <a:t>Hogar fuera de la calle. Escuela nocturna y capacitación para el trabajo.</a:t>
            </a:r>
          </a:p>
          <a:p>
            <a:pPr>
              <a:lnSpc>
                <a:spcPct val="90000"/>
              </a:lnSpc>
              <a:buFont typeface="Arial" pitchFamily="34" charset="0"/>
              <a:buNone/>
            </a:pPr>
            <a:endParaRPr lang="es-VE" altLang="es-VE" sz="2000" b="1" dirty="0" smtClean="0">
              <a:solidFill>
                <a:srgbClr val="0066CC"/>
              </a:solidFill>
            </a:endParaRPr>
          </a:p>
          <a:p>
            <a:pPr>
              <a:lnSpc>
                <a:spcPct val="90000"/>
              </a:lnSpc>
              <a:buFont typeface="Arial" pitchFamily="34" charset="0"/>
              <a:buNone/>
            </a:pPr>
            <a:r>
              <a:rPr lang="es-VE" altLang="es-VE" sz="2000" b="1" dirty="0" smtClean="0">
                <a:solidFill>
                  <a:srgbClr val="0066CC"/>
                </a:solidFill>
              </a:rPr>
              <a:t>2.	Expansión a otros Hogares</a:t>
            </a:r>
          </a:p>
          <a:p>
            <a:pPr indent="11113">
              <a:lnSpc>
                <a:spcPct val="90000"/>
              </a:lnSpc>
              <a:buFont typeface="Arial" pitchFamily="34" charset="0"/>
              <a:buNone/>
            </a:pPr>
            <a:r>
              <a:rPr lang="es-VE" altLang="es-VE" sz="1600" b="1" dirty="0" smtClean="0"/>
              <a:t>Incorporación NNA a la educación formal</a:t>
            </a:r>
          </a:p>
          <a:p>
            <a:pPr>
              <a:lnSpc>
                <a:spcPct val="90000"/>
              </a:lnSpc>
              <a:buFont typeface="Arial" pitchFamily="34" charset="0"/>
              <a:buNone/>
            </a:pPr>
            <a:r>
              <a:rPr lang="es-VE" altLang="es-VE" sz="1600" b="1" dirty="0" smtClean="0"/>
              <a:t>        Incorporación NNA de sexo femenino</a:t>
            </a:r>
          </a:p>
          <a:p>
            <a:pPr>
              <a:lnSpc>
                <a:spcPct val="90000"/>
              </a:lnSpc>
              <a:buFontTx/>
              <a:buNone/>
            </a:pPr>
            <a:r>
              <a:rPr lang="es-VE" altLang="es-VE" sz="2000" b="1" dirty="0" smtClean="0">
                <a:solidFill>
                  <a:srgbClr val="0066CC"/>
                </a:solidFill>
              </a:rPr>
              <a:t>3.	Fundación del Hogar Madre Emilia</a:t>
            </a:r>
          </a:p>
          <a:p>
            <a:pPr indent="11113">
              <a:lnSpc>
                <a:spcPct val="90000"/>
              </a:lnSpc>
              <a:buFontTx/>
              <a:buNone/>
            </a:pPr>
            <a:r>
              <a:rPr lang="es-VE" altLang="es-VE" sz="1600" b="1" dirty="0" smtClean="0"/>
              <a:t>Atención población indígena y criolla estado Bolívar </a:t>
            </a:r>
          </a:p>
          <a:p>
            <a:pPr indent="11113">
              <a:lnSpc>
                <a:spcPct val="90000"/>
              </a:lnSpc>
              <a:buFontTx/>
              <a:buNone/>
            </a:pPr>
            <a:endParaRPr lang="es-VE" altLang="es-VE" sz="1600" b="1" dirty="0">
              <a:solidFill>
                <a:srgbClr val="0066CC"/>
              </a:solidFill>
            </a:endParaRPr>
          </a:p>
          <a:p>
            <a:pPr indent="11113">
              <a:lnSpc>
                <a:spcPct val="90000"/>
              </a:lnSpc>
              <a:buFontTx/>
              <a:buNone/>
            </a:pPr>
            <a:endParaRPr lang="es-VE" altLang="es-VE" sz="2000" b="1" dirty="0" smtClean="0">
              <a:solidFill>
                <a:srgbClr val="0066CC"/>
              </a:solidFill>
            </a:endParaRPr>
          </a:p>
          <a:p>
            <a:pPr>
              <a:lnSpc>
                <a:spcPct val="90000"/>
              </a:lnSpc>
              <a:buFont typeface="Arial" pitchFamily="34" charset="0"/>
              <a:buNone/>
            </a:pPr>
            <a:endParaRPr lang="es-VE" altLang="es-VE" sz="2000" b="1" dirty="0" smtClean="0">
              <a:solidFill>
                <a:srgbClr val="0066CC"/>
              </a:solidFill>
            </a:endParaRPr>
          </a:p>
          <a:p>
            <a:pPr>
              <a:lnSpc>
                <a:spcPct val="90000"/>
              </a:lnSpc>
              <a:buFont typeface="Arial" pitchFamily="34" charset="0"/>
              <a:buNone/>
            </a:pPr>
            <a:r>
              <a:rPr lang="es-VE" altLang="es-VE" sz="2000" b="1" dirty="0" smtClean="0">
                <a:solidFill>
                  <a:srgbClr val="0066CC"/>
                </a:solidFill>
              </a:rPr>
              <a:t>4.	Sistematización del “modo de ser” en el HVD</a:t>
            </a:r>
          </a:p>
          <a:p>
            <a:pPr indent="11113">
              <a:lnSpc>
                <a:spcPct val="90000"/>
              </a:lnSpc>
              <a:buFont typeface="Arial" pitchFamily="34" charset="0"/>
              <a:buNone/>
            </a:pPr>
            <a:r>
              <a:rPr lang="es-VE" altLang="es-VE" sz="1600" b="1" dirty="0" err="1" smtClean="0"/>
              <a:t>Adscripcion</a:t>
            </a:r>
            <a:r>
              <a:rPr lang="es-VE" altLang="es-VE" sz="1600" b="1" dirty="0" smtClean="0"/>
              <a:t> del HME al HVD.</a:t>
            </a:r>
          </a:p>
          <a:p>
            <a:pPr indent="11113">
              <a:lnSpc>
                <a:spcPct val="90000"/>
              </a:lnSpc>
              <a:buFont typeface="Arial" pitchFamily="34" charset="0"/>
              <a:buNone/>
            </a:pPr>
            <a:r>
              <a:rPr lang="es-VE" altLang="es-VE" sz="1600" b="1" dirty="0" smtClean="0"/>
              <a:t>    Sistematización de procesos de ingreso, mantenimiento y egreso.</a:t>
            </a:r>
          </a:p>
          <a:p>
            <a:pPr indent="11113">
              <a:lnSpc>
                <a:spcPct val="90000"/>
              </a:lnSpc>
              <a:buFont typeface="Arial" pitchFamily="34" charset="0"/>
              <a:buNone/>
            </a:pPr>
            <a:r>
              <a:rPr lang="es-VE" altLang="es-VE" sz="1600" b="1" dirty="0" smtClean="0"/>
              <a:t>        Equipo de apoyo profesional: psicólogo, trabajadora social, administrador.</a:t>
            </a:r>
          </a:p>
        </p:txBody>
      </p:sp>
      <p:pic>
        <p:nvPicPr>
          <p:cNvPr id="33" name="Picture 5" descr="Padre Julián Barrena SJ"/>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1198584"/>
            <a:ext cx="792162" cy="10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Padre Hermann González SJ"/>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4" y="2564903"/>
            <a:ext cx="1080815" cy="86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7"/>
          <p:cNvSpPr>
            <a:spLocks noChangeShapeType="1"/>
          </p:cNvSpPr>
          <p:nvPr/>
        </p:nvSpPr>
        <p:spPr bwMode="auto">
          <a:xfrm>
            <a:off x="250825" y="2420888"/>
            <a:ext cx="849788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VE"/>
          </a:p>
        </p:txBody>
      </p:sp>
      <p:sp>
        <p:nvSpPr>
          <p:cNvPr id="36" name="Line 8"/>
          <p:cNvSpPr>
            <a:spLocks noChangeShapeType="1"/>
          </p:cNvSpPr>
          <p:nvPr/>
        </p:nvSpPr>
        <p:spPr bwMode="auto">
          <a:xfrm>
            <a:off x="250825" y="4869160"/>
            <a:ext cx="849788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VE"/>
          </a:p>
        </p:txBody>
      </p:sp>
      <p:pic>
        <p:nvPicPr>
          <p:cNvPr id="37" name="3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013" y="3672954"/>
            <a:ext cx="1182635" cy="886976"/>
          </a:xfrm>
          <a:prstGeom prst="rect">
            <a:avLst/>
          </a:prstGeom>
        </p:spPr>
      </p:pic>
      <p:pic>
        <p:nvPicPr>
          <p:cNvPr id="38" name="37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668" y="4689581"/>
            <a:ext cx="721122" cy="827651"/>
          </a:xfrm>
          <a:prstGeom prst="rect">
            <a:avLst/>
          </a:prstGeom>
        </p:spPr>
      </p:pic>
      <p:pic>
        <p:nvPicPr>
          <p:cNvPr id="39"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1730" t="28347" r="42291" b="25836"/>
          <a:stretch/>
        </p:blipFill>
        <p:spPr bwMode="auto">
          <a:xfrm>
            <a:off x="739103" y="5215417"/>
            <a:ext cx="592537" cy="58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8275" t="35030" r="47618" b="39879"/>
          <a:stretch/>
        </p:blipFill>
        <p:spPr bwMode="auto">
          <a:xfrm>
            <a:off x="1187624" y="5589240"/>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40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5324" y="6046557"/>
            <a:ext cx="666436" cy="766819"/>
          </a:xfrm>
          <a:prstGeom prst="rect">
            <a:avLst/>
          </a:prstGeom>
        </p:spPr>
      </p:pic>
      <p:sp>
        <p:nvSpPr>
          <p:cNvPr id="2" name="1 CuadroTexto"/>
          <p:cNvSpPr txBox="1"/>
          <p:nvPr/>
        </p:nvSpPr>
        <p:spPr>
          <a:xfrm>
            <a:off x="2608614" y="5910371"/>
            <a:ext cx="4406090" cy="830997"/>
          </a:xfrm>
          <a:prstGeom prst="rect">
            <a:avLst/>
          </a:prstGeom>
          <a:noFill/>
        </p:spPr>
        <p:txBody>
          <a:bodyPr wrap="square" rtlCol="0">
            <a:spAutoFit/>
          </a:bodyPr>
          <a:lstStyle/>
          <a:p>
            <a:r>
              <a:rPr lang="es-VE" sz="1600" b="1" dirty="0"/>
              <a:t>Programa de Educadores en Entrenamiento</a:t>
            </a:r>
          </a:p>
          <a:p>
            <a:r>
              <a:rPr lang="es-VE" sz="1600" b="1" dirty="0" smtClean="0"/>
              <a:t>  Programa </a:t>
            </a:r>
            <a:r>
              <a:rPr lang="es-VE" sz="1600" b="1" dirty="0"/>
              <a:t>de Apoyo de </a:t>
            </a:r>
            <a:r>
              <a:rPr lang="es-VE" sz="1600" b="1" dirty="0" err="1"/>
              <a:t>l@s</a:t>
            </a:r>
            <a:r>
              <a:rPr lang="es-VE" sz="1600" b="1" dirty="0"/>
              <a:t> Hij@s Mayores</a:t>
            </a:r>
          </a:p>
          <a:p>
            <a:r>
              <a:rPr lang="es-VE" sz="1600" b="1" dirty="0" smtClean="0"/>
              <a:t>     Ofrecimiento </a:t>
            </a:r>
            <a:r>
              <a:rPr lang="es-VE" sz="1600" b="1" dirty="0"/>
              <a:t>de EE.EE interno</a:t>
            </a:r>
          </a:p>
        </p:txBody>
      </p:sp>
    </p:spTree>
    <p:extLst>
      <p:ext uri="{BB962C8B-B14F-4D97-AF65-F5344CB8AC3E}">
        <p14:creationId xmlns:p14="http://schemas.microsoft.com/office/powerpoint/2010/main" val="9432860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619672" y="1124744"/>
            <a:ext cx="8064896" cy="1138773"/>
          </a:xfrm>
          <a:prstGeom prst="rect">
            <a:avLst/>
          </a:prstGeom>
          <a:noFill/>
          <a:ln w="9525">
            <a:noFill/>
            <a:miter lim="800000"/>
            <a:headEnd/>
            <a:tailEnd/>
          </a:ln>
        </p:spPr>
        <p:txBody>
          <a:bodyPr wrap="square">
            <a:spAutoFit/>
          </a:bodyPr>
          <a:lstStyle/>
          <a:p>
            <a:r>
              <a:rPr lang="es-VE" sz="2400" b="1" dirty="0" smtClean="0">
                <a:solidFill>
                  <a:schemeClr val="accent2">
                    <a:lumMod val="75000"/>
                  </a:schemeClr>
                </a:solidFill>
                <a:latin typeface="Arial" pitchFamily="34" charset="0"/>
                <a:cs typeface="Arial" pitchFamily="34" charset="0"/>
              </a:rPr>
              <a:t>Contribución al fortalecimiento </a:t>
            </a:r>
            <a:r>
              <a:rPr lang="es-VE" sz="2400" b="1" dirty="0">
                <a:solidFill>
                  <a:schemeClr val="accent2">
                    <a:lumMod val="75000"/>
                  </a:schemeClr>
                </a:solidFill>
                <a:latin typeface="Arial" pitchFamily="34" charset="0"/>
                <a:cs typeface="Arial" pitchFamily="34" charset="0"/>
              </a:rPr>
              <a:t>de la misión apostólica de la </a:t>
            </a:r>
            <a:r>
              <a:rPr lang="es-VE" sz="2400" b="1" dirty="0" smtClean="0">
                <a:solidFill>
                  <a:schemeClr val="accent2">
                    <a:lumMod val="75000"/>
                  </a:schemeClr>
                </a:solidFill>
                <a:latin typeface="Arial" pitchFamily="34" charset="0"/>
                <a:cs typeface="Arial" pitchFamily="34" charset="0"/>
              </a:rPr>
              <a:t>Provincia</a:t>
            </a:r>
          </a:p>
          <a:p>
            <a:endParaRPr lang="es-ES" sz="2000" dirty="0" smtClean="0">
              <a:latin typeface="Helvetica-CondensedLight"/>
            </a:endParaRPr>
          </a:p>
        </p:txBody>
      </p:sp>
      <p:pic>
        <p:nvPicPr>
          <p:cNvPr id="13" name="Picture 2" descr="D:\HVD\2010-2011\CREATIVO\HVD LETRAS.jpg"/>
          <p:cNvPicPr>
            <a:picLocks noChangeAspect="1" noChangeArrowheads="1"/>
          </p:cNvPicPr>
          <p:nvPr/>
        </p:nvPicPr>
        <p:blipFill>
          <a:blip r:embed="rId9" cstate="print"/>
          <a:srcRect b="19461"/>
          <a:stretch>
            <a:fillRect/>
          </a:stretch>
        </p:blipFill>
        <p:spPr bwMode="auto">
          <a:xfrm>
            <a:off x="7164288" y="1916832"/>
            <a:ext cx="1368152" cy="519927"/>
          </a:xfrm>
          <a:prstGeom prst="rect">
            <a:avLst/>
          </a:prstGeom>
          <a:noFill/>
        </p:spPr>
      </p:pic>
      <p:sp>
        <p:nvSpPr>
          <p:cNvPr id="14" name="13 Rectángulo"/>
          <p:cNvSpPr/>
          <p:nvPr/>
        </p:nvSpPr>
        <p:spPr>
          <a:xfrm>
            <a:off x="0" y="6237312"/>
            <a:ext cx="9144000"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VE" dirty="0"/>
          </a:p>
        </p:txBody>
      </p:sp>
      <p:pic>
        <p:nvPicPr>
          <p:cNvPr id="16" name="Picture 2" descr="D:\HVD\2010-2011\CREATIVO\HVD LETRAS.jpg"/>
          <p:cNvPicPr>
            <a:picLocks noChangeAspect="1" noChangeArrowheads="1"/>
          </p:cNvPicPr>
          <p:nvPr/>
        </p:nvPicPr>
        <p:blipFill>
          <a:blip r:embed="rId10" cstate="print"/>
          <a:srcRect b="19461"/>
          <a:stretch>
            <a:fillRect/>
          </a:stretch>
        </p:blipFill>
        <p:spPr bwMode="auto">
          <a:xfrm>
            <a:off x="8028384" y="6340985"/>
            <a:ext cx="864096" cy="328375"/>
          </a:xfrm>
          <a:prstGeom prst="rect">
            <a:avLst/>
          </a:prstGeom>
          <a:noFill/>
        </p:spPr>
      </p:pic>
      <p:sp>
        <p:nvSpPr>
          <p:cNvPr id="17" name="23 CuadroTexto"/>
          <p:cNvSpPr txBox="1">
            <a:spLocks noChangeArrowheads="1"/>
          </p:cNvSpPr>
          <p:nvPr/>
        </p:nvSpPr>
        <p:spPr bwMode="auto">
          <a:xfrm>
            <a:off x="307975" y="2181344"/>
            <a:ext cx="6480720" cy="255454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s-VE" sz="2400" dirty="0"/>
              <a:t>Proporcionando atención integral (techo, comida y educación) a los NNA y jóvenes </a:t>
            </a:r>
            <a:r>
              <a:rPr lang="es-VE" sz="2400" dirty="0" smtClean="0"/>
              <a:t>más necesitados y en riesgo. </a:t>
            </a:r>
          </a:p>
          <a:p>
            <a:pPr marL="342900" indent="-342900">
              <a:buFont typeface="Arial" panose="020B0604020202020204" pitchFamily="34" charset="0"/>
              <a:buChar char="•"/>
            </a:pPr>
            <a:endParaRPr lang="es-VE" sz="1000" dirty="0"/>
          </a:p>
          <a:p>
            <a:pPr marL="342900" indent="-342900">
              <a:buFont typeface="Arial" panose="020B0604020202020204" pitchFamily="34" charset="0"/>
              <a:buChar char="•"/>
            </a:pPr>
            <a:r>
              <a:rPr lang="es-VE" sz="2400" dirty="0"/>
              <a:t>El HVD ha sido un lugar privilegiado para que se concrete explícitamente la misión apostólica de la Provincia</a:t>
            </a:r>
            <a:endParaRPr lang="es-ES" sz="2400" dirty="0">
              <a:latin typeface="Helvetica-CondensedLight"/>
            </a:endParaRPr>
          </a:p>
        </p:txBody>
      </p:sp>
      <p:sp>
        <p:nvSpPr>
          <p:cNvPr id="3076" name="AutoShape 4"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3078" name="AutoShape 6" descr="https://mail.google.com/mail/u/1/?ui=2&amp;ik=306a2029c9&amp;view=att&amp;th=141cd60e3115302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079" name="Picture 7" descr="D:\HVD\2010-2011\FOTOS\FOTOS VARIAS stm\IMG_5976.JPG"/>
          <p:cNvPicPr>
            <a:picLocks noChangeAspect="1" noChangeArrowheads="1"/>
          </p:cNvPicPr>
          <p:nvPr/>
        </p:nvPicPr>
        <p:blipFill>
          <a:blip r:embed="rId11" cstate="print">
            <a:lum bright="26000"/>
          </a:blip>
          <a:srcRect/>
          <a:stretch>
            <a:fillRect/>
          </a:stretch>
        </p:blipFill>
        <p:spPr bwMode="auto">
          <a:xfrm>
            <a:off x="6588224" y="2996952"/>
            <a:ext cx="2160240" cy="2880320"/>
          </a:xfrm>
          <a:prstGeom prst="rect">
            <a:avLst/>
          </a:prstGeom>
          <a:ln>
            <a:noFill/>
          </a:ln>
          <a:effectLst>
            <a:softEdge rad="112500"/>
          </a:effectLst>
        </p:spPr>
      </p:pic>
      <p:sp>
        <p:nvSpPr>
          <p:cNvPr id="3081" name="AutoShape 9" descr="https://mail.google.com/mail/u/1/?ui=2&amp;ik=306a2029c9&amp;view=att&amp;th=141cd60e31153022&amp;attid=0.1.2&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082" name="Picture 10" descr="D:\HVD\2010-2011\FOTOS\FOTOS VARIAS stm\IMG_5977.JPG"/>
          <p:cNvPicPr>
            <a:picLocks noChangeAspect="1" noChangeArrowheads="1"/>
          </p:cNvPicPr>
          <p:nvPr/>
        </p:nvPicPr>
        <p:blipFill>
          <a:blip r:embed="rId12" cstate="print"/>
          <a:srcRect t="12201" b="20600"/>
          <a:stretch>
            <a:fillRect/>
          </a:stretch>
        </p:blipFill>
        <p:spPr bwMode="auto">
          <a:xfrm>
            <a:off x="539552" y="4740123"/>
            <a:ext cx="1296144" cy="1161329"/>
          </a:xfrm>
          <a:prstGeom prst="rect">
            <a:avLst/>
          </a:prstGeom>
          <a:ln>
            <a:noFill/>
          </a:ln>
          <a:effectLst>
            <a:softEdge rad="112500"/>
          </a:effectLst>
        </p:spPr>
      </p:pic>
      <p:pic>
        <p:nvPicPr>
          <p:cNvPr id="3083" name="Picture 11" descr="D:\HVD\2010-2011\FOTOS\FOTOS VARIAS stm\IMG_5972.JPG"/>
          <p:cNvPicPr>
            <a:picLocks noChangeAspect="1" noChangeArrowheads="1"/>
          </p:cNvPicPr>
          <p:nvPr/>
        </p:nvPicPr>
        <p:blipFill>
          <a:blip r:embed="rId13" cstate="print"/>
          <a:srcRect/>
          <a:stretch>
            <a:fillRect/>
          </a:stretch>
        </p:blipFill>
        <p:spPr bwMode="auto">
          <a:xfrm>
            <a:off x="2555776" y="4797152"/>
            <a:ext cx="1403648" cy="1052736"/>
          </a:xfrm>
          <a:prstGeom prst="rect">
            <a:avLst/>
          </a:prstGeom>
          <a:ln>
            <a:noFill/>
          </a:ln>
          <a:effectLst>
            <a:softEdge rad="112500"/>
          </a:effectLst>
        </p:spPr>
      </p:pic>
      <p:pic>
        <p:nvPicPr>
          <p:cNvPr id="2" name="1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5420" y="1094789"/>
            <a:ext cx="1168724" cy="1153210"/>
          </a:xfrm>
          <a:prstGeom prst="rect">
            <a:avLst/>
          </a:prstGeom>
        </p:spPr>
      </p:pic>
    </p:spTree>
    <p:extLst>
      <p:ext uri="{BB962C8B-B14F-4D97-AF65-F5344CB8AC3E}">
        <p14:creationId xmlns:p14="http://schemas.microsoft.com/office/powerpoint/2010/main" val="12896357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331640" y="980728"/>
            <a:ext cx="6624736" cy="707886"/>
          </a:xfrm>
          <a:prstGeom prst="rect">
            <a:avLst/>
          </a:prstGeom>
          <a:noFill/>
          <a:ln w="9525">
            <a:noFill/>
            <a:miter lim="800000"/>
            <a:headEnd/>
            <a:tailEnd/>
          </a:ln>
        </p:spPr>
        <p:txBody>
          <a:bodyPr wrap="square">
            <a:spAutoFit/>
          </a:bodyPr>
          <a:lstStyle/>
          <a:p>
            <a:pPr algn="ctr"/>
            <a:r>
              <a:rPr lang="es-VE" sz="4000" b="1" dirty="0" smtClean="0"/>
              <a:t>Aprendizajes Organizacionales</a:t>
            </a:r>
            <a:endParaRPr lang="es-VE" sz="2000" dirty="0">
              <a:latin typeface="Helvetica-CondensedLight"/>
            </a:endParaRPr>
          </a:p>
        </p:txBody>
      </p:sp>
      <p:graphicFrame>
        <p:nvGraphicFramePr>
          <p:cNvPr id="20" name="19 Diagrama"/>
          <p:cNvGraphicFramePr/>
          <p:nvPr>
            <p:extLst>
              <p:ext uri="{D42A27DB-BD31-4B8C-83A1-F6EECF244321}">
                <p14:modId xmlns:p14="http://schemas.microsoft.com/office/powerpoint/2010/main" val="2466154922"/>
              </p:ext>
            </p:extLst>
          </p:nvPr>
        </p:nvGraphicFramePr>
        <p:xfrm>
          <a:off x="827584" y="1844824"/>
          <a:ext cx="7488832" cy="4912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1" name="Picture 2"/>
          <p:cNvPicPr>
            <a:picLocks noChangeAspect="1" noChangeArrowheads="1"/>
          </p:cNvPicPr>
          <p:nvPr/>
        </p:nvPicPr>
        <p:blipFill>
          <a:blip r:embed="rId14" cstate="print"/>
          <a:srcRect/>
          <a:stretch>
            <a:fillRect/>
          </a:stretch>
        </p:blipFill>
        <p:spPr bwMode="auto">
          <a:xfrm>
            <a:off x="251520" y="3068960"/>
            <a:ext cx="1800200" cy="2769952"/>
          </a:xfrm>
          <a:prstGeom prst="rect">
            <a:avLst/>
          </a:prstGeom>
          <a:ln>
            <a:noFill/>
          </a:ln>
          <a:effectLst>
            <a:softEdge rad="112500"/>
          </a:effectLst>
        </p:spPr>
      </p:pic>
      <p:pic>
        <p:nvPicPr>
          <p:cNvPr id="4097" name="Picture 1" descr="D:\HVD\2010-2011\FOTOS\FOTOS VARIAS BRC\DSCN9568.JPG"/>
          <p:cNvPicPr>
            <a:picLocks noChangeAspect="1" noChangeArrowheads="1"/>
          </p:cNvPicPr>
          <p:nvPr/>
        </p:nvPicPr>
        <p:blipFill>
          <a:blip r:embed="rId15" cstate="print"/>
          <a:srcRect/>
          <a:stretch>
            <a:fillRect/>
          </a:stretch>
        </p:blipFill>
        <p:spPr bwMode="auto">
          <a:xfrm>
            <a:off x="7092280" y="3140968"/>
            <a:ext cx="1800200" cy="2588907"/>
          </a:xfrm>
          <a:prstGeom prst="rect">
            <a:avLst/>
          </a:prstGeom>
          <a:ln>
            <a:noFill/>
          </a:ln>
          <a:effectLst>
            <a:softEdge rad="112500"/>
          </a:effectLst>
        </p:spPr>
      </p:pic>
      <p:pic>
        <p:nvPicPr>
          <p:cNvPr id="14" name="Picture 2" descr="D:\HVD\2010-2011\CREATIVO\HVD LETRAS.jpg"/>
          <p:cNvPicPr>
            <a:picLocks noChangeAspect="1" noChangeArrowheads="1"/>
          </p:cNvPicPr>
          <p:nvPr/>
        </p:nvPicPr>
        <p:blipFill>
          <a:blip r:embed="rId16" cstate="print"/>
          <a:srcRect b="19461"/>
          <a:stretch>
            <a:fillRect/>
          </a:stretch>
        </p:blipFill>
        <p:spPr bwMode="auto">
          <a:xfrm>
            <a:off x="8028384" y="6310843"/>
            <a:ext cx="864096" cy="328375"/>
          </a:xfrm>
          <a:prstGeom prst="rect">
            <a:avLst/>
          </a:prstGeom>
          <a:noFill/>
        </p:spPr>
      </p:pic>
    </p:spTree>
    <p:extLst>
      <p:ext uri="{BB962C8B-B14F-4D97-AF65-F5344CB8AC3E}">
        <p14:creationId xmlns:p14="http://schemas.microsoft.com/office/powerpoint/2010/main" val="20121857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sp>
        <p:nvSpPr>
          <p:cNvPr id="12" name="23 CuadroTexto"/>
          <p:cNvSpPr txBox="1">
            <a:spLocks noChangeArrowheads="1"/>
          </p:cNvSpPr>
          <p:nvPr/>
        </p:nvSpPr>
        <p:spPr bwMode="auto">
          <a:xfrm>
            <a:off x="1259632" y="2477214"/>
            <a:ext cx="6624736" cy="1323439"/>
          </a:xfrm>
          <a:prstGeom prst="rect">
            <a:avLst/>
          </a:prstGeom>
          <a:noFill/>
          <a:ln w="9525">
            <a:noFill/>
            <a:miter lim="800000"/>
            <a:headEnd/>
            <a:tailEnd/>
          </a:ln>
        </p:spPr>
        <p:txBody>
          <a:bodyPr wrap="square">
            <a:spAutoFit/>
          </a:bodyPr>
          <a:lstStyle/>
          <a:p>
            <a:pPr algn="ctr"/>
            <a:r>
              <a:rPr lang="es-ES" sz="3600" b="1" dirty="0" smtClean="0">
                <a:latin typeface="Helvetica-CondensedLight"/>
              </a:rPr>
              <a:t>Ha sido una respuesta válida porque</a:t>
            </a:r>
            <a:r>
              <a:rPr lang="es-ES" sz="4000" b="1" dirty="0" smtClean="0">
                <a:latin typeface="Helvetica-CondensedLight"/>
              </a:rPr>
              <a:t>:</a:t>
            </a:r>
            <a:endParaRPr lang="es-ES" sz="4000" b="1" dirty="0">
              <a:latin typeface="Helvetica-CondensedLight"/>
            </a:endParaRPr>
          </a:p>
          <a:p>
            <a:pPr marL="342900" indent="-342900">
              <a:buFont typeface="Arial" panose="020B0604020202020204" pitchFamily="34" charset="0"/>
              <a:buChar char="•"/>
            </a:pPr>
            <a:r>
              <a:rPr lang="es-VE" sz="2000" dirty="0" smtClean="0"/>
              <a:t>Ha respondido a </a:t>
            </a:r>
            <a:r>
              <a:rPr lang="es-VE" sz="2000" dirty="0"/>
              <a:t>las necesidades vividas y experimentadas dentro de las limitaciones de recursos disponibles</a:t>
            </a:r>
            <a:endParaRPr lang="es-VE" sz="2000" dirty="0">
              <a:latin typeface="Helvetica-CondensedLight"/>
            </a:endParaRPr>
          </a:p>
        </p:txBody>
      </p:sp>
      <p:sp>
        <p:nvSpPr>
          <p:cNvPr id="21" name="23 CuadroTexto"/>
          <p:cNvSpPr txBox="1">
            <a:spLocks noChangeArrowheads="1"/>
          </p:cNvSpPr>
          <p:nvPr/>
        </p:nvSpPr>
        <p:spPr bwMode="auto">
          <a:xfrm>
            <a:off x="1259632" y="3989382"/>
            <a:ext cx="6624736" cy="1615827"/>
          </a:xfrm>
          <a:prstGeom prst="rect">
            <a:avLst/>
          </a:prstGeom>
          <a:noFill/>
          <a:ln w="9525">
            <a:noFill/>
            <a:miter lim="800000"/>
            <a:headEnd/>
            <a:tailEnd/>
          </a:ln>
        </p:spPr>
        <p:txBody>
          <a:bodyPr wrap="square">
            <a:spAutoFit/>
          </a:bodyPr>
          <a:lstStyle/>
          <a:p>
            <a:pPr algn="ctr"/>
            <a:r>
              <a:rPr lang="es-ES" sz="3200" b="1" dirty="0" smtClean="0">
                <a:latin typeface="Helvetica-CondensedLight"/>
              </a:rPr>
              <a:t>NO ha sido una respuesta válida porque:</a:t>
            </a:r>
            <a:endParaRPr lang="es-ES" sz="3200" b="1" dirty="0">
              <a:latin typeface="Helvetica-CondensedLight"/>
            </a:endParaRPr>
          </a:p>
          <a:p>
            <a:pPr marL="342900" indent="-342900">
              <a:buFont typeface="Arial" panose="020B0604020202020204" pitchFamily="34" charset="0"/>
              <a:buChar char="•"/>
            </a:pPr>
            <a:r>
              <a:rPr lang="es-VE" sz="2000" dirty="0"/>
              <a:t>No hemos sistematizado el apoyo a las </a:t>
            </a:r>
            <a:r>
              <a:rPr lang="es-VE" sz="2000" dirty="0" smtClean="0"/>
              <a:t>familias </a:t>
            </a:r>
            <a:r>
              <a:rPr lang="es-VE" sz="2000" dirty="0"/>
              <a:t>para impactar su crecimiento como </a:t>
            </a:r>
            <a:r>
              <a:rPr lang="es-VE" sz="2000" dirty="0" smtClean="0"/>
              <a:t>personas</a:t>
            </a:r>
          </a:p>
          <a:p>
            <a:pPr marL="342900" indent="-342900">
              <a:buFont typeface="Arial" panose="020B0604020202020204" pitchFamily="34" charset="0"/>
              <a:buChar char="•"/>
            </a:pPr>
            <a:endParaRPr lang="es-VE" sz="700" dirty="0"/>
          </a:p>
          <a:p>
            <a:pPr marL="342900" indent="-342900">
              <a:buFont typeface="Arial" panose="020B0604020202020204" pitchFamily="34" charset="0"/>
              <a:buChar char="•"/>
            </a:pPr>
            <a:r>
              <a:rPr lang="es-VE" sz="2000" dirty="0" smtClean="0"/>
              <a:t>Hemos </a:t>
            </a:r>
            <a:r>
              <a:rPr lang="es-VE" sz="2000" dirty="0"/>
              <a:t>disminuido la cantidad y calidad de NNA atendidos</a:t>
            </a:r>
            <a:endParaRPr lang="es-VE" sz="2000" dirty="0">
              <a:latin typeface="Helvetica-CondensedLight"/>
            </a:endParaRPr>
          </a:p>
        </p:txBody>
      </p:sp>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3800731" y="1009353"/>
            <a:ext cx="1319213" cy="1412875"/>
          </a:xfrm>
          <a:prstGeom prst="rect">
            <a:avLst/>
          </a:prstGeom>
          <a:noFill/>
        </p:spPr>
      </p:pic>
    </p:spTree>
    <p:extLst>
      <p:ext uri="{BB962C8B-B14F-4D97-AF65-F5344CB8AC3E}">
        <p14:creationId xmlns:p14="http://schemas.microsoft.com/office/powerpoint/2010/main" val="69106988"/>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6372240"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Fortalezas y Debilidades</a:t>
            </a:r>
            <a:endParaRPr lang="es-ES" sz="4000" b="1" dirty="0">
              <a:solidFill>
                <a:schemeClr val="accent2">
                  <a:lumMod val="75000"/>
                </a:schemeClr>
              </a:solidFill>
              <a:latin typeface="Arial" pitchFamily="34" charset="0"/>
              <a:cs typeface="Arial" pitchFamily="34" charset="0"/>
            </a:endParaRPr>
          </a:p>
        </p:txBody>
      </p:sp>
      <p:graphicFrame>
        <p:nvGraphicFramePr>
          <p:cNvPr id="18" name="3 Marcador de contenido"/>
          <p:cNvGraphicFramePr>
            <a:graphicFrameLocks noGrp="1"/>
          </p:cNvGraphicFramePr>
          <p:nvPr>
            <p:ph idx="1"/>
            <p:extLst>
              <p:ext uri="{D42A27DB-BD31-4B8C-83A1-F6EECF244321}">
                <p14:modId xmlns:p14="http://schemas.microsoft.com/office/powerpoint/2010/main" val="1871053514"/>
              </p:ext>
            </p:extLst>
          </p:nvPr>
        </p:nvGraphicFramePr>
        <p:xfrm>
          <a:off x="1115616" y="2254409"/>
          <a:ext cx="7200799" cy="3471672"/>
        </p:xfrm>
        <a:graphic>
          <a:graphicData uri="http://schemas.openxmlformats.org/drawingml/2006/table">
            <a:tbl>
              <a:tblPr firstRow="1" firstCol="1" bandRow="1"/>
              <a:tblGrid>
                <a:gridCol w="3456384"/>
                <a:gridCol w="3744415"/>
              </a:tblGrid>
              <a:tr h="0">
                <a:tc>
                  <a:txBody>
                    <a:bodyPr/>
                    <a:lstStyle/>
                    <a:p>
                      <a:pPr marL="131445" indent="-131445" algn="ctr">
                        <a:lnSpc>
                          <a:spcPct val="115000"/>
                        </a:lnSpc>
                        <a:spcBef>
                          <a:spcPts val="600"/>
                        </a:spcBef>
                        <a:spcAft>
                          <a:spcPts val="600"/>
                        </a:spcAft>
                      </a:pPr>
                      <a:r>
                        <a:rPr lang="es-VE" sz="1400" b="1" dirty="0">
                          <a:effectLst/>
                          <a:latin typeface="Arial"/>
                          <a:ea typeface="Times New Roman"/>
                          <a:cs typeface="Times New Roman"/>
                        </a:rPr>
                        <a:t>Fortalezas</a:t>
                      </a:r>
                      <a:endParaRPr lang="es-VE"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600"/>
                        </a:spcBef>
                        <a:spcAft>
                          <a:spcPts val="600"/>
                        </a:spcAft>
                      </a:pPr>
                      <a:r>
                        <a:rPr lang="es-VE" sz="1400" b="1">
                          <a:effectLst/>
                          <a:latin typeface="Arial"/>
                          <a:ea typeface="Times New Roman"/>
                          <a:cs typeface="Times New Roman"/>
                        </a:rPr>
                        <a:t>Debilidades</a:t>
                      </a:r>
                      <a:endParaRPr lang="es-VE" sz="16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83210" indent="-171450" algn="just">
                        <a:lnSpc>
                          <a:spcPct val="115000"/>
                        </a:lnSpc>
                        <a:spcBef>
                          <a:spcPts val="0"/>
                        </a:spcBef>
                        <a:spcAft>
                          <a:spcPts val="0"/>
                        </a:spcAft>
                        <a:buFont typeface="Arial" panose="020B0604020202020204" pitchFamily="34" charset="0"/>
                        <a:buChar char="•"/>
                      </a:pPr>
                      <a:r>
                        <a:rPr lang="es-VE" sz="1400" dirty="0">
                          <a:effectLst/>
                          <a:latin typeface="Arial"/>
                          <a:ea typeface="Times New Roman"/>
                          <a:cs typeface="Times New Roman"/>
                        </a:rPr>
                        <a:t>Caracas: infraestructura propia. </a:t>
                      </a:r>
                      <a:endParaRPr lang="es-VE" sz="1400" dirty="0" smtClean="0">
                        <a:effectLst/>
                        <a:latin typeface="Arial"/>
                        <a:ea typeface="Times New Roman"/>
                        <a:cs typeface="Times New Roman"/>
                      </a:endParaRPr>
                    </a:p>
                    <a:p>
                      <a:pPr marL="283210" indent="-171450" algn="just">
                        <a:lnSpc>
                          <a:spcPct val="115000"/>
                        </a:lnSpc>
                        <a:spcBef>
                          <a:spcPts val="0"/>
                        </a:spcBef>
                        <a:spcAft>
                          <a:spcPts val="0"/>
                        </a:spcAft>
                        <a:buFont typeface="Arial" panose="020B0604020202020204" pitchFamily="34" charset="0"/>
                        <a:buChar char="•"/>
                      </a:pPr>
                      <a:r>
                        <a:rPr lang="es-VE" sz="1400" dirty="0" smtClean="0">
                          <a:effectLst/>
                          <a:latin typeface="Arial"/>
                          <a:ea typeface="Times New Roman"/>
                          <a:cs typeface="Times New Roman"/>
                        </a:rPr>
                        <a:t>HME</a:t>
                      </a:r>
                      <a:r>
                        <a:rPr lang="es-VE" sz="1400" dirty="0">
                          <a:effectLst/>
                          <a:latin typeface="Arial"/>
                          <a:ea typeface="Times New Roman"/>
                          <a:cs typeface="Times New Roman"/>
                        </a:rPr>
                        <a:t>: Infraestructura nueva adecuada y acorde a los objetivos, misión y visión de la institución.</a:t>
                      </a:r>
                      <a:endParaRPr lang="es-VE"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0" indent="-171450" algn="just">
                        <a:lnSpc>
                          <a:spcPct val="115000"/>
                        </a:lnSpc>
                        <a:spcBef>
                          <a:spcPts val="600"/>
                        </a:spcBef>
                        <a:spcAft>
                          <a:spcPts val="600"/>
                        </a:spcAft>
                        <a:buFont typeface="Arial" panose="020B0604020202020204" pitchFamily="34" charset="0"/>
                        <a:buChar char="•"/>
                        <a:tabLst/>
                      </a:pPr>
                      <a:r>
                        <a:rPr lang="es-VE" sz="1400" dirty="0">
                          <a:effectLst/>
                          <a:latin typeface="Arial"/>
                          <a:ea typeface="Times New Roman"/>
                          <a:cs typeface="Times New Roman"/>
                        </a:rPr>
                        <a:t>Altos costos de mantenimiento y conservación de la infraestructura del HVD </a:t>
                      </a:r>
                      <a:endParaRPr lang="es-VE" sz="1600" dirty="0" smtClean="0">
                        <a:effectLst/>
                        <a:latin typeface="Calibri"/>
                        <a:ea typeface="Times New Roman"/>
                        <a:cs typeface="Times New Roman"/>
                      </a:endParaRPr>
                    </a:p>
                    <a:p>
                      <a:pPr marL="260350" indent="-171450" algn="just">
                        <a:lnSpc>
                          <a:spcPct val="115000"/>
                        </a:lnSpc>
                        <a:spcBef>
                          <a:spcPts val="600"/>
                        </a:spcBef>
                        <a:spcAft>
                          <a:spcPts val="600"/>
                        </a:spcAft>
                        <a:buFont typeface="Arial" panose="020B0604020202020204" pitchFamily="34" charset="0"/>
                        <a:buChar char="•"/>
                      </a:pPr>
                      <a:endParaRPr lang="es-VE"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83210" indent="-171450" algn="just">
                        <a:lnSpc>
                          <a:spcPct val="115000"/>
                        </a:lnSpc>
                        <a:spcBef>
                          <a:spcPts val="600"/>
                        </a:spcBef>
                        <a:spcAft>
                          <a:spcPts val="600"/>
                        </a:spcAft>
                        <a:buFont typeface="Arial" panose="020B0604020202020204" pitchFamily="34" charset="0"/>
                        <a:buChar char="•"/>
                      </a:pPr>
                      <a:r>
                        <a:rPr lang="es-VE" sz="1400" dirty="0">
                          <a:effectLst/>
                          <a:latin typeface="Arial"/>
                          <a:ea typeface="Times New Roman"/>
                          <a:cs typeface="Times New Roman"/>
                        </a:rPr>
                        <a:t>Registro ante el órgano rector (CMDNNA) como Entidad de Atención. </a:t>
                      </a:r>
                      <a:endParaRPr lang="es-VE"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0" indent="-171450" algn="just">
                        <a:lnSpc>
                          <a:spcPct val="115000"/>
                        </a:lnSpc>
                        <a:spcBef>
                          <a:spcPts val="600"/>
                        </a:spcBef>
                        <a:spcAft>
                          <a:spcPts val="600"/>
                        </a:spcAft>
                        <a:buFont typeface="Arial" panose="020B0604020202020204" pitchFamily="34" charset="0"/>
                        <a:buChar char="•"/>
                      </a:pPr>
                      <a:r>
                        <a:rPr lang="es-VE" sz="1400" dirty="0">
                          <a:effectLst/>
                          <a:latin typeface="Arial"/>
                          <a:ea typeface="Times New Roman"/>
                          <a:cs typeface="Times New Roman"/>
                        </a:rPr>
                        <a:t>Retraso en los procesos de actualización del registro por razones administrativas y burocráticas de los entes públicos involucrados en el proceso. </a:t>
                      </a:r>
                      <a:endParaRPr lang="es-VE" sz="1600" dirty="0">
                        <a:effectLst/>
                        <a:latin typeface="Calibri"/>
                        <a:ea typeface="Times New Roman"/>
                        <a:cs typeface="Times New Roman"/>
                      </a:endParaRPr>
                    </a:p>
                    <a:p>
                      <a:pPr marL="260350" indent="-171450" algn="just">
                        <a:lnSpc>
                          <a:spcPct val="115000"/>
                        </a:lnSpc>
                        <a:spcBef>
                          <a:spcPts val="600"/>
                        </a:spcBef>
                        <a:spcAft>
                          <a:spcPts val="600"/>
                        </a:spcAft>
                        <a:buFont typeface="Arial" panose="020B0604020202020204" pitchFamily="34" charset="0"/>
                        <a:buChar char="•"/>
                      </a:pPr>
                      <a:r>
                        <a:rPr lang="es-VE" sz="1400" dirty="0">
                          <a:effectLst/>
                          <a:latin typeface="Arial"/>
                          <a:ea typeface="Times New Roman"/>
                          <a:cs typeface="Times New Roman"/>
                        </a:rPr>
                        <a:t>Limitaciones para conseguir alimentos por falta de registro actualizado. </a:t>
                      </a:r>
                      <a:endParaRPr lang="es-VE" sz="1400" dirty="0" smtClean="0">
                        <a:effectLst/>
                        <a:latin typeface="Arial"/>
                        <a:ea typeface="Times New Roman"/>
                        <a:cs typeface="Times New Roman"/>
                      </a:endParaRPr>
                    </a:p>
                    <a:p>
                      <a:pPr marL="88900" indent="0" algn="just">
                        <a:lnSpc>
                          <a:spcPct val="115000"/>
                        </a:lnSpc>
                        <a:spcBef>
                          <a:spcPts val="600"/>
                        </a:spcBef>
                        <a:spcAft>
                          <a:spcPts val="600"/>
                        </a:spcAft>
                        <a:buFont typeface="Arial" panose="020B0604020202020204" pitchFamily="34" charset="0"/>
                        <a:buNone/>
                      </a:pPr>
                      <a:endParaRPr lang="es-VE" sz="16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850885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6372240"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Fortalezas y Debilidades</a:t>
            </a:r>
            <a:endParaRPr lang="es-ES" sz="4000" b="1" dirty="0">
              <a:solidFill>
                <a:schemeClr val="accent2">
                  <a:lumMod val="75000"/>
                </a:schemeClr>
              </a:solidFill>
              <a:latin typeface="Arial" pitchFamily="34" charset="0"/>
              <a:cs typeface="Arial" pitchFamily="34" charset="0"/>
            </a:endParaRPr>
          </a:p>
        </p:txBody>
      </p:sp>
      <p:graphicFrame>
        <p:nvGraphicFramePr>
          <p:cNvPr id="13" name="3 Marcador de contenido"/>
          <p:cNvGraphicFramePr>
            <a:graphicFrameLocks noGrp="1"/>
          </p:cNvGraphicFramePr>
          <p:nvPr>
            <p:ph idx="1"/>
            <p:extLst>
              <p:ext uri="{D42A27DB-BD31-4B8C-83A1-F6EECF244321}">
                <p14:modId xmlns:p14="http://schemas.microsoft.com/office/powerpoint/2010/main" val="2320783473"/>
              </p:ext>
            </p:extLst>
          </p:nvPr>
        </p:nvGraphicFramePr>
        <p:xfrm>
          <a:off x="1115617" y="2254409"/>
          <a:ext cx="6984776" cy="3502152"/>
        </p:xfrm>
        <a:graphic>
          <a:graphicData uri="http://schemas.openxmlformats.org/drawingml/2006/table">
            <a:tbl>
              <a:tblPr firstRow="1" firstCol="1" bandRow="1"/>
              <a:tblGrid>
                <a:gridCol w="3878087"/>
                <a:gridCol w="3106689"/>
              </a:tblGrid>
              <a:tr h="0">
                <a:tc>
                  <a:txBody>
                    <a:bodyPr/>
                    <a:lstStyle/>
                    <a:p>
                      <a:pPr marL="131445" indent="-131445" algn="ctr">
                        <a:lnSpc>
                          <a:spcPct val="115000"/>
                        </a:lnSpc>
                        <a:spcBef>
                          <a:spcPts val="600"/>
                        </a:spcBef>
                        <a:spcAft>
                          <a:spcPts val="600"/>
                        </a:spcAft>
                      </a:pPr>
                      <a:r>
                        <a:rPr lang="es-VE" sz="1200" b="1" dirty="0">
                          <a:effectLst/>
                          <a:latin typeface="Arial"/>
                          <a:ea typeface="Times New Roman"/>
                          <a:cs typeface="Times New Roman"/>
                        </a:rPr>
                        <a:t>Fortalezas</a:t>
                      </a:r>
                      <a:endParaRPr lang="es-VE"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600"/>
                        </a:spcBef>
                        <a:spcAft>
                          <a:spcPts val="600"/>
                        </a:spcAft>
                      </a:pPr>
                      <a:r>
                        <a:rPr lang="es-VE" sz="1200" b="1">
                          <a:effectLst/>
                          <a:latin typeface="Arial"/>
                          <a:ea typeface="Times New Roman"/>
                          <a:cs typeface="Times New Roman"/>
                        </a:rPr>
                        <a:t>Debilidades</a:t>
                      </a:r>
                      <a:endParaRPr lang="es-VE"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Recurso Humano propio y externo con vocación de servicio y comprometido con la labor social de asistencia a los NNA. </a:t>
                      </a:r>
                    </a:p>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Personal de apoyo calificado</a:t>
                      </a:r>
                    </a:p>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Ofrecimiento al personal de espacios de encuentro con Dios y con los otros fuera del lugar de trabajo.</a:t>
                      </a:r>
                      <a:endParaRPr lang="es-VE"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Insuficiente personal clave =&gt;  padres -directores, madres cuidadoras y de apoyo</a:t>
                      </a:r>
                    </a:p>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Personal con bajo nivel académico y escasa preparación para el desempeño del cargo.</a:t>
                      </a:r>
                    </a:p>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Rotación de personal. </a:t>
                      </a:r>
                    </a:p>
                    <a:p>
                      <a:pPr marL="285750" indent="-285750">
                        <a:buFont typeface="Arial" panose="020B0604020202020204" pitchFamily="34" charset="0"/>
                        <a:buChar char="•"/>
                      </a:pPr>
                      <a:r>
                        <a:rPr lang="es-VE" sz="1800" kern="1200" dirty="0" smtClean="0">
                          <a:solidFill>
                            <a:schemeClr val="tx1"/>
                          </a:solidFill>
                          <a:effectLst/>
                          <a:latin typeface="+mn-lt"/>
                          <a:ea typeface="+mn-ea"/>
                          <a:cs typeface="+mn-cs"/>
                        </a:rPr>
                        <a:t>Falta de sistematización de los procesos de RRHH y condiciones de trabajo.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700759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Fachada BARjun04"/>
          <p:cNvPicPr>
            <a:picLocks noChangeAspect="1" noChangeArrowheads="1"/>
          </p:cNvPicPr>
          <p:nvPr/>
        </p:nvPicPr>
        <p:blipFill>
          <a:blip r:embed="rId2" cstate="print"/>
          <a:srcRect/>
          <a:stretch>
            <a:fillRect/>
          </a:stretch>
        </p:blipFill>
        <p:spPr>
          <a:xfrm>
            <a:off x="1547664" y="114060"/>
            <a:ext cx="1060950" cy="808343"/>
          </a:xfrm>
          <a:prstGeom prst="rect">
            <a:avLst/>
          </a:prstGeom>
          <a:ln>
            <a:noFill/>
          </a:ln>
          <a:effectLst>
            <a:softEdge rad="112500"/>
          </a:effectLst>
        </p:spPr>
      </p:pic>
      <p:pic>
        <p:nvPicPr>
          <p:cNvPr id="5" name="Picture 13" descr="EPSN0019"/>
          <p:cNvPicPr>
            <a:picLocks noChangeAspect="1" noChangeArrowheads="1"/>
          </p:cNvPicPr>
          <p:nvPr/>
        </p:nvPicPr>
        <p:blipFill>
          <a:blip r:embed="rId3" cstate="print"/>
          <a:srcRect/>
          <a:stretch>
            <a:fillRect/>
          </a:stretch>
        </p:blipFill>
        <p:spPr bwMode="auto">
          <a:xfrm>
            <a:off x="2771800" y="128768"/>
            <a:ext cx="1063243" cy="810090"/>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l="33758" t="29329" r="30067" b="34250"/>
          <a:stretch>
            <a:fillRect/>
          </a:stretch>
        </p:blipFill>
        <p:spPr bwMode="auto">
          <a:xfrm>
            <a:off x="3923928" y="168066"/>
            <a:ext cx="1072821" cy="810090"/>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5236948" y="168066"/>
            <a:ext cx="1063244" cy="810090"/>
          </a:xfrm>
          <a:prstGeom prst="rect">
            <a:avLst/>
          </a:prstGeom>
          <a:ln>
            <a:noFill/>
          </a:ln>
          <a:effectLst>
            <a:softEdge rad="112500"/>
          </a:effectLst>
        </p:spPr>
      </p:pic>
      <p:pic>
        <p:nvPicPr>
          <p:cNvPr id="8" name="Picture 14" descr="POZnov04 136"/>
          <p:cNvPicPr>
            <a:picLocks noChangeAspect="1" noChangeArrowheads="1"/>
          </p:cNvPicPr>
          <p:nvPr/>
        </p:nvPicPr>
        <p:blipFill>
          <a:blip r:embed="rId6" cstate="print"/>
          <a:srcRect/>
          <a:stretch>
            <a:fillRect/>
          </a:stretch>
        </p:blipFill>
        <p:spPr bwMode="auto">
          <a:xfrm>
            <a:off x="6444208" y="114060"/>
            <a:ext cx="1140993" cy="810090"/>
          </a:xfrm>
          <a:prstGeom prst="rect">
            <a:avLst/>
          </a:prstGeom>
          <a:ln>
            <a:noFill/>
          </a:ln>
          <a:effectLst>
            <a:softEdge rad="112500"/>
          </a:effectLst>
        </p:spPr>
      </p:pic>
      <p:pic>
        <p:nvPicPr>
          <p:cNvPr id="9" name="Picture 5"/>
          <p:cNvPicPr>
            <a:picLocks noChangeAspect="1" noChangeArrowheads="1"/>
          </p:cNvPicPr>
          <p:nvPr/>
        </p:nvPicPr>
        <p:blipFill>
          <a:blip r:embed="rId7" cstate="print"/>
          <a:srcRect l="38016" t="32110" r="25809" b="34422"/>
          <a:stretch>
            <a:fillRect/>
          </a:stretch>
        </p:blipFill>
        <p:spPr bwMode="auto">
          <a:xfrm>
            <a:off x="179512" y="114060"/>
            <a:ext cx="1167483" cy="810090"/>
          </a:xfrm>
          <a:prstGeom prst="rect">
            <a:avLst/>
          </a:prstGeom>
          <a:ln>
            <a:noFill/>
          </a:ln>
          <a:effectLst>
            <a:softEdge rad="112500"/>
          </a:effectLst>
        </p:spPr>
      </p:pic>
      <p:pic>
        <p:nvPicPr>
          <p:cNvPr id="10" name="Picture 7" descr="http://sphotos-d.ak.fbcdn.net/hphotos-ak-ash4/418068_262804460461872_1956897962_n.jpg"/>
          <p:cNvPicPr>
            <a:picLocks noChangeAspect="1" noChangeArrowheads="1"/>
          </p:cNvPicPr>
          <p:nvPr/>
        </p:nvPicPr>
        <p:blipFill>
          <a:blip r:embed="rId8" cstate="print"/>
          <a:srcRect/>
          <a:stretch>
            <a:fillRect/>
          </a:stretch>
        </p:blipFill>
        <p:spPr bwMode="auto">
          <a:xfrm>
            <a:off x="7812360" y="114060"/>
            <a:ext cx="1080120" cy="810090"/>
          </a:xfrm>
          <a:prstGeom prst="rect">
            <a:avLst/>
          </a:prstGeom>
          <a:ln>
            <a:noFill/>
          </a:ln>
          <a:effectLst>
            <a:softEdge rad="112500"/>
          </a:effectLst>
        </p:spPr>
      </p:pic>
      <p:pic>
        <p:nvPicPr>
          <p:cNvPr id="22" name="Picture 2" descr="D:\HVD\2010-2011\CREATIVO\HVD LETRAS.jpg"/>
          <p:cNvPicPr>
            <a:picLocks noChangeAspect="1" noChangeArrowheads="1"/>
          </p:cNvPicPr>
          <p:nvPr/>
        </p:nvPicPr>
        <p:blipFill>
          <a:blip r:embed="rId9" cstate="print"/>
          <a:srcRect b="19461"/>
          <a:stretch>
            <a:fillRect/>
          </a:stretch>
        </p:blipFill>
        <p:spPr bwMode="auto">
          <a:xfrm>
            <a:off x="8028384" y="6310843"/>
            <a:ext cx="864096" cy="328375"/>
          </a:xfrm>
          <a:prstGeom prst="rect">
            <a:avLst/>
          </a:prstGeom>
          <a:noFill/>
        </p:spPr>
      </p:pic>
      <p:pic>
        <p:nvPicPr>
          <p:cNvPr id="24" name="Picture 9"/>
          <p:cNvPicPr>
            <a:picLocks noChangeAspect="1" noChangeArrowheads="1"/>
          </p:cNvPicPr>
          <p:nvPr/>
        </p:nvPicPr>
        <p:blipFill>
          <a:blip r:embed="rId10" cstate="print"/>
          <a:srcRect/>
          <a:stretch>
            <a:fillRect/>
          </a:stretch>
        </p:blipFill>
        <p:spPr bwMode="auto">
          <a:xfrm>
            <a:off x="400844" y="1034925"/>
            <a:ext cx="688975" cy="737891"/>
          </a:xfrm>
          <a:prstGeom prst="rect">
            <a:avLst/>
          </a:prstGeom>
          <a:noFill/>
        </p:spPr>
      </p:pic>
      <p:sp>
        <p:nvSpPr>
          <p:cNvPr id="17" name="23 CuadroTexto"/>
          <p:cNvSpPr txBox="1">
            <a:spLocks noChangeArrowheads="1"/>
          </p:cNvSpPr>
          <p:nvPr/>
        </p:nvSpPr>
        <p:spPr bwMode="auto">
          <a:xfrm>
            <a:off x="1547664" y="1044025"/>
            <a:ext cx="6372240" cy="584775"/>
          </a:xfrm>
          <a:prstGeom prst="rect">
            <a:avLst/>
          </a:prstGeom>
          <a:noFill/>
          <a:ln w="9525">
            <a:noFill/>
            <a:miter lim="800000"/>
            <a:headEnd/>
            <a:tailEnd/>
          </a:ln>
        </p:spPr>
        <p:txBody>
          <a:bodyPr wrap="square">
            <a:spAutoFit/>
          </a:bodyPr>
          <a:lstStyle/>
          <a:p>
            <a:r>
              <a:rPr lang="es-ES" sz="3200" b="1" dirty="0" smtClean="0">
                <a:solidFill>
                  <a:schemeClr val="accent2">
                    <a:lumMod val="75000"/>
                  </a:schemeClr>
                </a:solidFill>
                <a:latin typeface="Arial" pitchFamily="34" charset="0"/>
                <a:cs typeface="Arial" pitchFamily="34" charset="0"/>
              </a:rPr>
              <a:t>Fortalezas y Debilidades</a:t>
            </a:r>
            <a:endParaRPr lang="es-ES" sz="4000" b="1" dirty="0">
              <a:solidFill>
                <a:schemeClr val="accent2">
                  <a:lumMod val="75000"/>
                </a:schemeClr>
              </a:solidFill>
              <a:latin typeface="Arial" pitchFamily="34" charset="0"/>
              <a:cs typeface="Arial" pitchFamily="34" charset="0"/>
            </a:endParaRPr>
          </a:p>
        </p:txBody>
      </p:sp>
      <p:graphicFrame>
        <p:nvGraphicFramePr>
          <p:cNvPr id="13" name="3 Marcador de contenido"/>
          <p:cNvGraphicFramePr>
            <a:graphicFrameLocks noGrp="1"/>
          </p:cNvGraphicFramePr>
          <p:nvPr>
            <p:ph idx="1"/>
            <p:extLst>
              <p:ext uri="{D42A27DB-BD31-4B8C-83A1-F6EECF244321}">
                <p14:modId xmlns:p14="http://schemas.microsoft.com/office/powerpoint/2010/main" val="3670707885"/>
              </p:ext>
            </p:extLst>
          </p:nvPr>
        </p:nvGraphicFramePr>
        <p:xfrm>
          <a:off x="1115616" y="2254409"/>
          <a:ext cx="7200799" cy="4102608"/>
        </p:xfrm>
        <a:graphic>
          <a:graphicData uri="http://schemas.openxmlformats.org/drawingml/2006/table">
            <a:tbl>
              <a:tblPr firstRow="1" firstCol="1" bandRow="1"/>
              <a:tblGrid>
                <a:gridCol w="3998027"/>
                <a:gridCol w="3202772"/>
              </a:tblGrid>
              <a:tr h="0">
                <a:tc>
                  <a:txBody>
                    <a:bodyPr/>
                    <a:lstStyle/>
                    <a:p>
                      <a:pPr marL="131445" indent="-131445" algn="ctr">
                        <a:lnSpc>
                          <a:spcPct val="115000"/>
                        </a:lnSpc>
                        <a:spcBef>
                          <a:spcPts val="600"/>
                        </a:spcBef>
                        <a:spcAft>
                          <a:spcPts val="600"/>
                        </a:spcAft>
                      </a:pPr>
                      <a:r>
                        <a:rPr lang="es-VE" sz="1200" b="1" dirty="0">
                          <a:effectLst/>
                          <a:latin typeface="Arial"/>
                          <a:ea typeface="Times New Roman"/>
                          <a:cs typeface="Times New Roman"/>
                        </a:rPr>
                        <a:t>Fortalezas</a:t>
                      </a:r>
                      <a:endParaRPr lang="es-VE"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600"/>
                        </a:spcBef>
                        <a:spcAft>
                          <a:spcPts val="600"/>
                        </a:spcAft>
                      </a:pPr>
                      <a:r>
                        <a:rPr lang="es-VE" sz="1200" b="1">
                          <a:effectLst/>
                          <a:latin typeface="Arial"/>
                          <a:ea typeface="Times New Roman"/>
                          <a:cs typeface="Times New Roman"/>
                        </a:rPr>
                        <a:t>Debilidades</a:t>
                      </a:r>
                      <a:endParaRPr lang="es-VE"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31445" indent="-19685" algn="just">
                        <a:lnSpc>
                          <a:spcPct val="115000"/>
                        </a:lnSpc>
                        <a:spcBef>
                          <a:spcPts val="600"/>
                        </a:spcBef>
                        <a:spcAft>
                          <a:spcPts val="600"/>
                        </a:spcAft>
                      </a:pPr>
                      <a:r>
                        <a:rPr lang="es-VE" sz="1400" b="1" dirty="0">
                          <a:effectLst/>
                          <a:latin typeface="Arial"/>
                          <a:ea typeface="Times New Roman"/>
                          <a:cs typeface="Times New Roman"/>
                        </a:rPr>
                        <a:t>En el programa de Asistencia: Padres y representantes conscientes de su corresponsabilidad en la atención y asistencia de sus representados dentro del HVD. </a:t>
                      </a:r>
                      <a:endParaRPr lang="es-VE"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0" algn="just">
                        <a:lnSpc>
                          <a:spcPct val="115000"/>
                        </a:lnSpc>
                        <a:spcBef>
                          <a:spcPts val="600"/>
                        </a:spcBef>
                        <a:spcAft>
                          <a:spcPts val="600"/>
                        </a:spcAft>
                      </a:pPr>
                      <a:r>
                        <a:rPr lang="es-VE" sz="1400" b="1" dirty="0">
                          <a:effectLst/>
                          <a:latin typeface="Arial"/>
                          <a:ea typeface="Times New Roman"/>
                          <a:cs typeface="Times New Roman"/>
                        </a:rPr>
                        <a:t>Ausencia de un programa de seguimiento y fortalecimiento familiar. </a:t>
                      </a:r>
                      <a:endParaRPr lang="es-VE" sz="1600" b="1" dirty="0">
                        <a:effectLst/>
                        <a:latin typeface="Calibri"/>
                        <a:ea typeface="Times New Roman"/>
                        <a:cs typeface="Times New Roman"/>
                      </a:endParaRPr>
                    </a:p>
                    <a:p>
                      <a:pPr marL="177800" indent="0" algn="just">
                        <a:lnSpc>
                          <a:spcPct val="115000"/>
                        </a:lnSpc>
                        <a:spcBef>
                          <a:spcPts val="600"/>
                        </a:spcBef>
                        <a:spcAft>
                          <a:spcPts val="600"/>
                        </a:spcAft>
                      </a:pPr>
                      <a:r>
                        <a:rPr lang="es-VE" sz="1400" b="1" dirty="0">
                          <a:effectLst/>
                          <a:latin typeface="Arial"/>
                          <a:ea typeface="Times New Roman"/>
                          <a:cs typeface="Times New Roman"/>
                        </a:rPr>
                        <a:t>Lentitud procesal de las Solicitudes de Colocación Familiar</a:t>
                      </a:r>
                      <a:endParaRPr lang="es-VE"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31445" indent="-19685" algn="just">
                        <a:lnSpc>
                          <a:spcPct val="115000"/>
                        </a:lnSpc>
                        <a:spcBef>
                          <a:spcPts val="600"/>
                        </a:spcBef>
                        <a:spcAft>
                          <a:spcPts val="600"/>
                        </a:spcAft>
                      </a:pPr>
                      <a:r>
                        <a:rPr lang="es-VE" sz="1400" b="1" dirty="0">
                          <a:effectLst/>
                          <a:latin typeface="Arial"/>
                          <a:ea typeface="Times New Roman"/>
                          <a:cs typeface="Times New Roman"/>
                        </a:rPr>
                        <a:t>Educación desde la interioridad con programas: Padres Eficaces con Entrenamiento </a:t>
                      </a:r>
                      <a:r>
                        <a:rPr lang="es-VE" sz="1400" b="1" dirty="0" err="1">
                          <a:effectLst/>
                          <a:latin typeface="Arial"/>
                          <a:ea typeface="Times New Roman"/>
                          <a:cs typeface="Times New Roman"/>
                        </a:rPr>
                        <a:t>Sistemátco</a:t>
                      </a:r>
                      <a:r>
                        <a:rPr lang="es-VE" sz="1400" b="1" dirty="0">
                          <a:effectLst/>
                          <a:latin typeface="Arial"/>
                          <a:ea typeface="Times New Roman"/>
                          <a:cs typeface="Times New Roman"/>
                        </a:rPr>
                        <a:t> e inicio aplicación de estrategias para el desarrollo cognoscitivo, social, emocional y moral de Manuel Segura </a:t>
                      </a:r>
                      <a:endParaRPr lang="es-VE"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0" algn="just">
                        <a:lnSpc>
                          <a:spcPct val="115000"/>
                        </a:lnSpc>
                        <a:spcBef>
                          <a:spcPts val="600"/>
                        </a:spcBef>
                        <a:spcAft>
                          <a:spcPts val="600"/>
                        </a:spcAft>
                      </a:pPr>
                      <a:r>
                        <a:rPr lang="es-VE" sz="1400" b="1" dirty="0">
                          <a:effectLst/>
                          <a:latin typeface="Arial"/>
                          <a:ea typeface="Times New Roman"/>
                          <a:cs typeface="Times New Roman"/>
                        </a:rPr>
                        <a:t>Falta de personal dedicado a tiempo completo a la formación humano-cristiana.</a:t>
                      </a:r>
                      <a:endParaRPr lang="es-VE" sz="1600" b="1" dirty="0">
                        <a:effectLst/>
                        <a:latin typeface="Calibri"/>
                        <a:ea typeface="Times New Roman"/>
                        <a:cs typeface="Times New Roman"/>
                      </a:endParaRPr>
                    </a:p>
                    <a:p>
                      <a:pPr marL="177800" indent="0" algn="just">
                        <a:lnSpc>
                          <a:spcPct val="115000"/>
                        </a:lnSpc>
                        <a:spcBef>
                          <a:spcPts val="600"/>
                        </a:spcBef>
                        <a:spcAft>
                          <a:spcPts val="600"/>
                        </a:spcAft>
                      </a:pPr>
                      <a:r>
                        <a:rPr lang="es-VE" sz="1400" b="1" dirty="0">
                          <a:effectLst/>
                          <a:latin typeface="Arial"/>
                          <a:ea typeface="Times New Roman"/>
                          <a:cs typeface="Times New Roman"/>
                        </a:rPr>
                        <a:t>HME: pocas actividades que orienten la fe, conforme a los principios del Hogar e inadecuado uso del tiempo libre</a:t>
                      </a:r>
                      <a:r>
                        <a:rPr lang="es-VE" sz="1400" b="1" dirty="0" smtClean="0">
                          <a:effectLst/>
                          <a:latin typeface="Arial"/>
                          <a:ea typeface="Times New Roman"/>
                          <a:cs typeface="Times New Roman"/>
                        </a:rPr>
                        <a:t>.</a:t>
                      </a:r>
                      <a:endParaRPr lang="es-VE" sz="1600" b="1" dirty="0">
                        <a:effectLst/>
                        <a:latin typeface="Calibri"/>
                        <a:ea typeface="Times New Roman"/>
                        <a:cs typeface="Times New Roman"/>
                      </a:endParaRPr>
                    </a:p>
                    <a:p>
                      <a:pPr marL="457200" algn="just">
                        <a:lnSpc>
                          <a:spcPct val="115000"/>
                        </a:lnSpc>
                        <a:spcBef>
                          <a:spcPts val="600"/>
                        </a:spcBef>
                        <a:spcAft>
                          <a:spcPts val="600"/>
                        </a:spcAft>
                      </a:pPr>
                      <a:r>
                        <a:rPr lang="es-VE" sz="1400" b="1" dirty="0">
                          <a:effectLst/>
                          <a:latin typeface="Arial"/>
                          <a:ea typeface="Times New Roman"/>
                          <a:cs typeface="Times New Roman"/>
                        </a:rPr>
                        <a:t> </a:t>
                      </a:r>
                      <a:endParaRPr lang="es-VE" sz="16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7007597"/>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1095</Words>
  <Application>Microsoft Office PowerPoint</Application>
  <PresentationFormat>Presentación en pantalla (4:3)</PresentationFormat>
  <Paragraphs>138</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HOGAR VIRGEN DE LOS DOLORES</dc:title>
  <dc:creator>toni</dc:creator>
  <cp:lastModifiedBy>toni</cp:lastModifiedBy>
  <cp:revision>15</cp:revision>
  <dcterms:created xsi:type="dcterms:W3CDTF">2016-04-27T11:36:10Z</dcterms:created>
  <dcterms:modified xsi:type="dcterms:W3CDTF">2016-04-27T20:59:50Z</dcterms:modified>
</cp:coreProperties>
</file>